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61_86CB2A5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25" r:id="rId5"/>
    <p:sldId id="353" r:id="rId6"/>
    <p:sldId id="354" r:id="rId7"/>
    <p:sldId id="341" r:id="rId8"/>
    <p:sldId id="264" r:id="rId9"/>
    <p:sldId id="355" r:id="rId10"/>
    <p:sldId id="361" r:id="rId11"/>
    <p:sldId id="348" r:id="rId12"/>
    <p:sldId id="358" r:id="rId13"/>
    <p:sldId id="357" r:id="rId14"/>
    <p:sldId id="365" r:id="rId15"/>
    <p:sldId id="373" r:id="rId16"/>
    <p:sldId id="372" r:id="rId17"/>
    <p:sldId id="374" r:id="rId18"/>
    <p:sldId id="375" r:id="rId19"/>
    <p:sldId id="34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5705672-E54F-89E0-6645-2C1BF7B00D9E}" name="Guest User" initials="GU" userId="S::urn:spo:anon#b24e09257671298adefb7717b1d21e437a05e6019afdecefb52b46f2762482c6::" providerId="AD"/>
  <p188:author id="{9579D4D7-A2CF-CF2F-AF32-54E2D282EAB9}" name="HARISH" initials="HA" userId="S::harish777@04050606.onmicrosoft.com::7ff127bf-97a1-4adf-ae49-795b56a1a7b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BE1"/>
    <a:srgbClr val="FFC0CB"/>
    <a:srgbClr val="FFFFFF"/>
    <a:srgbClr val="C6DAE0"/>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2D2FD-AB4B-7CA6-6AF0-AE710F82FBEF}" v="73" dt="2025-02-11T07:54:48.939"/>
    <p1510:client id="{3943400D-5F4D-F0FC-4950-0782C0EAE17F}" v="121" dt="2025-02-11T15:10:13.324"/>
    <p1510:client id="{80383D96-52C2-8784-ADDB-D9602C0BD4E2}" v="542" dt="2025-02-10T10:34:56.956"/>
    <p1510:client id="{B9299768-E357-F292-77B4-1B0771EEACC6}" v="389" dt="2025-02-11T13:55:52.748"/>
    <p1510:client id="{E2A198BC-7F61-826C-6653-95CE84D29D78}" v="2" dt="2025-02-11T07:50:34.230"/>
    <p1510:client id="{E2A36827-C172-B550-8E63-AD9580F70DE1}" v="2" dt="2025-02-11T05:52:36.647"/>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123" autoAdjust="0"/>
  </p:normalViewPr>
  <p:slideViewPr>
    <p:cSldViewPr snapToGrid="0">
      <p:cViewPr>
        <p:scale>
          <a:sx n="56" d="100"/>
          <a:sy n="56" d="100"/>
        </p:scale>
        <p:origin x="1044" y="52"/>
      </p:cViewPr>
      <p:guideLst>
        <p:guide pos="816"/>
        <p:guide orient="horz" pos="38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modernComment_161_86CB2A5A.xml><?xml version="1.0" encoding="utf-8"?>
<p188:cmLst xmlns:a="http://schemas.openxmlformats.org/drawingml/2006/main" xmlns:r="http://schemas.openxmlformats.org/officeDocument/2006/relationships" xmlns:p188="http://schemas.microsoft.com/office/powerpoint/2018/8/main">
  <p188:cm id="{ABFBAB8E-2FB6-4417-A54D-379E652682EA}" authorId="{9579D4D7-A2CF-CF2F-AF32-54E2D282EAB9}" created="2025-02-08T05:30:05.284">
    <pc:sldMkLst xmlns:pc="http://schemas.microsoft.com/office/powerpoint/2013/main/command">
      <pc:docMk/>
      <pc:sldMk cId="2261461594" sldId="353"/>
    </pc:sldMkLst>
    <p188:txBody>
      <a:bodyPr/>
      <a:lstStyle/>
      <a:p>
        <a:r>
          <a:rPr lang="en-US"/>
          <a:t>okayyy, i forgot about introducing scada lol...</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4/16/2025</a:t>
            </a:fld>
            <a:endParaRPr lang="en-US"/>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61_86CB2A5A.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sz="5400" b="1" dirty="0">
                <a:cs typeface="Posterama"/>
              </a:rPr>
              <a:t>coral dev board implementation</a:t>
            </a:r>
            <a:r>
              <a:rPr lang="en-US" b="1" dirty="0">
                <a:ea typeface="+mj-lt"/>
                <a:cs typeface="+mj-lt"/>
              </a:rPr>
              <a:t> FOR</a:t>
            </a:r>
            <a:br>
              <a:rPr lang="en-US" b="1" dirty="0">
                <a:ea typeface="+mj-lt"/>
                <a:cs typeface="+mj-lt"/>
              </a:rPr>
            </a:br>
            <a:r>
              <a:rPr lang="en-US" b="1" dirty="0">
                <a:ea typeface="+mj-lt"/>
                <a:cs typeface="+mj-lt"/>
              </a:rPr>
              <a:t> ANOMALY DETECTION</a:t>
            </a:r>
            <a:br>
              <a:rPr lang="en-US" b="1" dirty="0">
                <a:ea typeface="+mj-lt"/>
                <a:cs typeface="+mj-lt"/>
              </a:rPr>
            </a:br>
            <a:r>
              <a:rPr lang="en-US" sz="4000" b="1" dirty="0">
                <a:ea typeface="+mj-lt"/>
                <a:cs typeface="+mj-lt"/>
              </a:rPr>
              <a:t> </a:t>
            </a:r>
            <a:r>
              <a:rPr lang="en-US" sz="3200" dirty="0">
                <a:ea typeface="+mj-lt"/>
                <a:cs typeface="+mj-lt"/>
              </a:rPr>
              <a:t>[IN DNP3 SCADA SYSTEMS IN SMART GRIDS]</a:t>
            </a:r>
            <a:endParaRPr lang="en-US" sz="3200" dirty="0"/>
          </a:p>
          <a:p>
            <a:endParaRPr lang="en-US" sz="3600" dirty="0"/>
          </a:p>
        </p:txBody>
      </p:sp>
      <p:sp>
        <p:nvSpPr>
          <p:cNvPr id="2" name="Text Placeholder 3">
            <a:extLst>
              <a:ext uri="{FF2B5EF4-FFF2-40B4-BE49-F238E27FC236}">
                <a16:creationId xmlns:a16="http://schemas.microsoft.com/office/drawing/2014/main" id="{A704BCD3-171F-C06E-AC4E-108832525DF4}"/>
              </a:ext>
            </a:extLst>
          </p:cNvPr>
          <p:cNvSpPr>
            <a:spLocks noGrp="1"/>
          </p:cNvSpPr>
          <p:nvPr/>
        </p:nvSpPr>
        <p:spPr>
          <a:xfrm>
            <a:off x="834857" y="5224755"/>
            <a:ext cx="5194468" cy="1639019"/>
          </a:xfrm>
          <a:prstGeom prst="rect">
            <a:avLst/>
          </a:prstGeom>
        </p:spPr>
        <p:txBody>
          <a:bodyPr vert="horz" lIns="0" tIns="0" rIns="0" bIns="0" rtlCol="0" anchor="t" anchorCtr="0">
            <a:noAutofit/>
          </a:bodyPr>
          <a:lstStyle>
            <a:lvl1pPr marL="0" indent="0" algn="ctr" defTabSz="914400" rtl="0" eaLnBrk="1" latinLnBrk="0" hangingPunct="1">
              <a:lnSpc>
                <a:spcPct val="90000"/>
              </a:lnSpc>
              <a:spcBef>
                <a:spcPts val="0"/>
              </a:spcBef>
              <a:buClr>
                <a:schemeClr val="accent1"/>
              </a:buClr>
              <a:buFont typeface="Courier New" panose="02070309020205020404" pitchFamily="49" charset="0"/>
              <a:buNone/>
              <a:defRPr sz="2400" b="0" i="0" kern="1200" cap="all"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GROUP - 03</a:t>
            </a:r>
          </a:p>
          <a:p>
            <a:pPr algn="l"/>
            <a:r>
              <a:rPr lang="en-US" b="1" dirty="0"/>
              <a:t>HARISH MANUKONDA – cb.sc.u4aie24115</a:t>
            </a:r>
            <a:endParaRPr lang="en-US" dirty="0"/>
          </a:p>
          <a:p>
            <a:pPr algn="l"/>
            <a:r>
              <a:rPr lang="en-US" b="1" dirty="0"/>
              <a:t>JYOTHSNA . V – cb.sc.u4aie24117</a:t>
            </a:r>
            <a:endParaRPr lang="en-US"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EA5B0-00E5-93B8-B840-D282B8BE9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D6026-6A46-8BC9-C4E7-F23E1C4F56B8}"/>
              </a:ext>
            </a:extLst>
          </p:cNvPr>
          <p:cNvSpPr>
            <a:spLocks noGrp="1"/>
          </p:cNvSpPr>
          <p:nvPr>
            <p:ph type="title"/>
          </p:nvPr>
        </p:nvSpPr>
        <p:spPr>
          <a:xfrm>
            <a:off x="852479" y="733340"/>
            <a:ext cx="10763386" cy="817611"/>
          </a:xfrm>
        </p:spPr>
        <p:txBody>
          <a:bodyPr/>
          <a:lstStyle/>
          <a:p>
            <a:r>
              <a:rPr lang="en-US" sz="3600">
                <a:highlight>
                  <a:srgbClr val="C7DBE1"/>
                </a:highlight>
                <a:latin typeface="Posterama"/>
                <a:cs typeface="Posterama"/>
              </a:rPr>
              <a:t> Challenges of Software-based RFCs</a:t>
            </a:r>
          </a:p>
          <a:p>
            <a:endParaRPr lang="en-US" sz="3600">
              <a:highlight>
                <a:srgbClr val="C7DBE1"/>
              </a:highlight>
              <a:cs typeface="Posterama"/>
            </a:endParaRPr>
          </a:p>
        </p:txBody>
      </p:sp>
      <p:sp>
        <p:nvSpPr>
          <p:cNvPr id="4" name="TextBox 3">
            <a:extLst>
              <a:ext uri="{FF2B5EF4-FFF2-40B4-BE49-F238E27FC236}">
                <a16:creationId xmlns:a16="http://schemas.microsoft.com/office/drawing/2014/main" id="{43FC1D5C-7352-ED7B-77EC-623FC209B6A7}"/>
              </a:ext>
            </a:extLst>
          </p:cNvPr>
          <p:cNvSpPr txBox="1"/>
          <p:nvPr/>
        </p:nvSpPr>
        <p:spPr>
          <a:xfrm>
            <a:off x="4777926" y="1534239"/>
            <a:ext cx="6309961" cy="4708981"/>
          </a:xfrm>
          <a:prstGeom prst="rect">
            <a:avLst/>
          </a:prstGeom>
          <a:noFill/>
        </p:spPr>
        <p:txBody>
          <a:bodyPr wrap="square" lIns="91440" tIns="45720" rIns="91440" bIns="45720" rtlCol="0" anchor="t">
            <a:spAutoFit/>
          </a:bodyPr>
          <a:lstStyle/>
          <a:p>
            <a:pPr algn="just"/>
            <a:r>
              <a:rPr lang="en-US" sz="2000" b="1" dirty="0"/>
              <a:t>1. Bottlenecks in CPU/GPU-based Implementations</a:t>
            </a:r>
            <a:endParaRPr lang="en-US" sz="2000" dirty="0"/>
          </a:p>
          <a:p>
            <a:pPr algn="just"/>
            <a:r>
              <a:rPr lang="en-US" sz="2000" dirty="0">
                <a:ea typeface="+mn-lt"/>
                <a:cs typeface="+mn-lt"/>
              </a:rPr>
              <a:t>Traditional implementations using Python’s Scikit-Learn rely on CPUs/GPUs, as dataset size and tree complexity increase, such execution suffers from memory bottlenecks and inefficient branching operations.</a:t>
            </a:r>
            <a:endParaRPr lang="en-US" sz="2000" dirty="0"/>
          </a:p>
          <a:p>
            <a:pPr algn="just"/>
            <a:endParaRPr lang="en-US" sz="2000" dirty="0"/>
          </a:p>
          <a:p>
            <a:pPr algn="just"/>
            <a:r>
              <a:rPr lang="en-US" sz="2000" b="1" dirty="0"/>
              <a:t>2. Latency Issues with Deep Decision Trees</a:t>
            </a:r>
          </a:p>
          <a:p>
            <a:pPr algn="just"/>
            <a:r>
              <a:rPr lang="en-US" sz="2000" dirty="0">
                <a:ea typeface="+mn-lt"/>
                <a:cs typeface="+mn-lt"/>
              </a:rPr>
              <a:t>Inference latency rises with deeper trees as each input navigates multiple branches. More memory accesses and evaluations slow decision-making on traditional hardware.</a:t>
            </a:r>
            <a:endParaRPr lang="en-US" sz="2000" dirty="0"/>
          </a:p>
          <a:p>
            <a:pPr algn="just"/>
            <a:endParaRPr lang="en-US" sz="2000" dirty="0"/>
          </a:p>
          <a:p>
            <a:pPr algn="just"/>
            <a:r>
              <a:rPr lang="en-US" sz="2000" b="1" dirty="0"/>
              <a:t>3. Efficient Edge Inference with Coral Dev Boards</a:t>
            </a:r>
          </a:p>
          <a:p>
            <a:pPr algn="just"/>
            <a:r>
              <a:rPr lang="en-US" sz="2000" dirty="0"/>
              <a:t>Coral Dev Boards leverage TPUs for low-power, high-speed inference, reducing memory bottlenecks and latency compared to CPU/GPU-based implementations.</a:t>
            </a:r>
          </a:p>
        </p:txBody>
      </p:sp>
      <p:pic>
        <p:nvPicPr>
          <p:cNvPr id="3" name="Picture 2" descr="This may contain: a person sitting on the ground with their hands to his face and one hand in front of them">
            <a:extLst>
              <a:ext uri="{FF2B5EF4-FFF2-40B4-BE49-F238E27FC236}">
                <a16:creationId xmlns:a16="http://schemas.microsoft.com/office/drawing/2014/main" id="{3EF7997D-ACE5-7408-FC4C-3EDDA1596BA6}"/>
              </a:ext>
            </a:extLst>
          </p:cNvPr>
          <p:cNvPicPr>
            <a:picLocks noChangeAspect="1"/>
          </p:cNvPicPr>
          <p:nvPr/>
        </p:nvPicPr>
        <p:blipFill>
          <a:blip r:embed="rId2"/>
          <a:stretch>
            <a:fillRect/>
          </a:stretch>
        </p:blipFill>
        <p:spPr>
          <a:xfrm>
            <a:off x="847558" y="2164348"/>
            <a:ext cx="3705726" cy="3678989"/>
          </a:xfrm>
          <a:prstGeom prst="rect">
            <a:avLst/>
          </a:prstGeom>
        </p:spPr>
      </p:pic>
    </p:spTree>
    <p:extLst>
      <p:ext uri="{BB962C8B-B14F-4D97-AF65-F5344CB8AC3E}">
        <p14:creationId xmlns:p14="http://schemas.microsoft.com/office/powerpoint/2010/main" val="329464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1E09-2729-BB6C-C095-2D6F1BED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08919-CE24-5864-6164-F853DFD886C5}"/>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What is a coral dev board?</a:t>
            </a:r>
          </a:p>
        </p:txBody>
      </p:sp>
      <p:sp>
        <p:nvSpPr>
          <p:cNvPr id="5" name="TextBox 4">
            <a:extLst>
              <a:ext uri="{FF2B5EF4-FFF2-40B4-BE49-F238E27FC236}">
                <a16:creationId xmlns:a16="http://schemas.microsoft.com/office/drawing/2014/main" id="{FC3F6B55-A8F7-6833-84CD-408765748553}"/>
              </a:ext>
            </a:extLst>
          </p:cNvPr>
          <p:cNvSpPr txBox="1"/>
          <p:nvPr/>
        </p:nvSpPr>
        <p:spPr>
          <a:xfrm>
            <a:off x="659258" y="1564243"/>
            <a:ext cx="6307932" cy="5293757"/>
          </a:xfrm>
          <a:prstGeom prst="rect">
            <a:avLst/>
          </a:prstGeom>
          <a:noFill/>
        </p:spPr>
        <p:txBody>
          <a:bodyPr wrap="square" rtlCol="0">
            <a:spAutoFit/>
          </a:bodyPr>
          <a:lstStyle/>
          <a:p>
            <a:pPr algn="just"/>
            <a:r>
              <a:rPr lang="en-US" sz="2000" dirty="0"/>
              <a:t>One can think of the Coral Dev Board as a tiny supercomputer built for smart, on-the-go AI tasks. Developed by Google, it's designed to run machine learning models right where the action is — at the edge — like in your IoT devices, smart cameras, or even robots.</a:t>
            </a:r>
          </a:p>
          <a:p>
            <a:pPr algn="just"/>
            <a:endParaRPr lang="en-US" sz="2000" dirty="0"/>
          </a:p>
          <a:p>
            <a:pPr algn="just">
              <a:buNone/>
            </a:pPr>
            <a:r>
              <a:rPr lang="en-US" sz="2000" b="1" dirty="0"/>
              <a:t>Why is it special?</a:t>
            </a:r>
          </a:p>
          <a:p>
            <a:pPr algn="just"/>
            <a:r>
              <a:rPr lang="en-US" sz="2000" dirty="0"/>
              <a:t>Because it has a </a:t>
            </a:r>
            <a:r>
              <a:rPr lang="en-US" sz="2000" b="1" dirty="0"/>
              <a:t>built-in AI brain</a:t>
            </a:r>
            <a:r>
              <a:rPr lang="en-US" sz="2000" dirty="0"/>
              <a:t>: the </a:t>
            </a:r>
            <a:r>
              <a:rPr lang="en-US" sz="2000" b="1" dirty="0"/>
              <a:t>Edge TPU</a:t>
            </a:r>
            <a:r>
              <a:rPr lang="en-US" sz="2000" dirty="0"/>
              <a:t>. It’s a custom chip that’s like a turbocharger for AI — it runs TensorFlow Lite models </a:t>
            </a:r>
            <a:r>
              <a:rPr lang="en-US" sz="2000" b="1" dirty="0"/>
              <a:t>blazingly fast</a:t>
            </a:r>
            <a:r>
              <a:rPr lang="en-US" sz="2000" dirty="0"/>
              <a:t> without eating up tons of power.</a:t>
            </a:r>
          </a:p>
          <a:p>
            <a:pPr algn="just"/>
            <a:endParaRPr lang="en-IN" sz="2000" dirty="0"/>
          </a:p>
          <a:p>
            <a:r>
              <a:rPr lang="en-IN" sz="2000" dirty="0"/>
              <a:t>🔹 </a:t>
            </a:r>
            <a:r>
              <a:rPr lang="en-IN" sz="2000" b="1" dirty="0"/>
              <a:t>Key Components:</a:t>
            </a:r>
            <a:br>
              <a:rPr lang="en-IN" sz="2000" dirty="0"/>
            </a:br>
            <a:r>
              <a:rPr lang="en-IN" sz="2000" dirty="0"/>
              <a:t>1.  Quad-core Cortex-A53 CPU</a:t>
            </a:r>
            <a:br>
              <a:rPr lang="en-IN" sz="2000" dirty="0"/>
            </a:br>
            <a:r>
              <a:rPr lang="en-IN" sz="2000" dirty="0"/>
              <a:t>2.  1GB LPDDR4 RAM</a:t>
            </a:r>
            <a:br>
              <a:rPr lang="en-IN" sz="2000" dirty="0"/>
            </a:br>
            <a:r>
              <a:rPr lang="en-IN" sz="2000" dirty="0"/>
              <a:t>3.  Google Edge TPU (for AI acceleration)</a:t>
            </a:r>
            <a:br>
              <a:rPr lang="en-IN" sz="2000" dirty="0"/>
            </a:br>
            <a:r>
              <a:rPr lang="en-IN" sz="2000" dirty="0"/>
              <a:t>4.  Wi-Fi, Bluetooth, USB, and GPIO for connectivity</a:t>
            </a:r>
          </a:p>
          <a:p>
            <a:pPr algn="just"/>
            <a:endParaRPr lang="en-IN" dirty="0"/>
          </a:p>
        </p:txBody>
      </p:sp>
      <p:pic>
        <p:nvPicPr>
          <p:cNvPr id="8" name="Picture 7">
            <a:extLst>
              <a:ext uri="{FF2B5EF4-FFF2-40B4-BE49-F238E27FC236}">
                <a16:creationId xmlns:a16="http://schemas.microsoft.com/office/drawing/2014/main" id="{16AD3735-3C38-7584-BD2A-A9791C63ECEA}"/>
              </a:ext>
            </a:extLst>
          </p:cNvPr>
          <p:cNvPicPr>
            <a:picLocks noChangeAspect="1"/>
          </p:cNvPicPr>
          <p:nvPr/>
        </p:nvPicPr>
        <p:blipFill>
          <a:blip r:embed="rId2"/>
          <a:stretch>
            <a:fillRect/>
          </a:stretch>
        </p:blipFill>
        <p:spPr>
          <a:xfrm>
            <a:off x="6967190" y="2309576"/>
            <a:ext cx="4972744" cy="3381847"/>
          </a:xfrm>
          <a:prstGeom prst="rect">
            <a:avLst/>
          </a:prstGeom>
        </p:spPr>
      </p:pic>
    </p:spTree>
    <p:extLst>
      <p:ext uri="{BB962C8B-B14F-4D97-AF65-F5344CB8AC3E}">
        <p14:creationId xmlns:p14="http://schemas.microsoft.com/office/powerpoint/2010/main" val="246947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B08D-5AE8-F6A2-8D0F-E8ABE29E7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1A1003-2072-D2D1-FBEE-0982CFF20317}"/>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WHY CORAL DEV BOARD? </a:t>
            </a:r>
          </a:p>
        </p:txBody>
      </p:sp>
      <p:sp>
        <p:nvSpPr>
          <p:cNvPr id="5" name="TextBox 4">
            <a:extLst>
              <a:ext uri="{FF2B5EF4-FFF2-40B4-BE49-F238E27FC236}">
                <a16:creationId xmlns:a16="http://schemas.microsoft.com/office/drawing/2014/main" id="{8C631475-BC2C-9DF2-50F6-F6A8D575876B}"/>
              </a:ext>
            </a:extLst>
          </p:cNvPr>
          <p:cNvSpPr txBox="1"/>
          <p:nvPr/>
        </p:nvSpPr>
        <p:spPr>
          <a:xfrm>
            <a:off x="468418" y="2237422"/>
            <a:ext cx="7257289" cy="2831544"/>
          </a:xfrm>
          <a:prstGeom prst="rect">
            <a:avLst/>
          </a:prstGeom>
          <a:noFill/>
        </p:spPr>
        <p:txBody>
          <a:bodyPr wrap="square" rtlCol="0">
            <a:spAutoFit/>
          </a:bodyPr>
          <a:lstStyle/>
          <a:p>
            <a:pPr algn="l">
              <a:buFont typeface="+mj-lt"/>
              <a:buAutoNum type="arabicPeriod"/>
            </a:pPr>
            <a:r>
              <a:rPr lang="en-IN" sz="2000" b="1" i="0" dirty="0">
                <a:effectLst/>
                <a:cs typeface="Times New Roman" panose="02020603050405020304" pitchFamily="18" charset="0"/>
              </a:rPr>
              <a:t>Real-Time Performance</a:t>
            </a:r>
            <a:r>
              <a:rPr lang="en-IN" sz="2000" b="0" i="0" dirty="0">
                <a:effectLst/>
                <a:cs typeface="Times New Roman" panose="02020603050405020304" pitchFamily="18" charset="0"/>
              </a:rPr>
              <a:t>: Low-latency inference with Edge TPU.</a:t>
            </a:r>
          </a:p>
          <a:p>
            <a:pPr algn="l">
              <a:buFont typeface="+mj-lt"/>
              <a:buAutoNum type="arabicPeriod"/>
            </a:pPr>
            <a:r>
              <a:rPr lang="en-IN" sz="2000" b="1" i="0" dirty="0">
                <a:effectLst/>
                <a:cs typeface="Times New Roman" panose="02020603050405020304" pitchFamily="18" charset="0"/>
              </a:rPr>
              <a:t>Energy Efficient</a:t>
            </a:r>
            <a:r>
              <a:rPr lang="en-IN" sz="2000" b="0" i="0" dirty="0">
                <a:effectLst/>
                <a:cs typeface="Times New Roman" panose="02020603050405020304" pitchFamily="18" charset="0"/>
              </a:rPr>
              <a:t>: Ideal for remote, low-power environments.</a:t>
            </a:r>
          </a:p>
          <a:p>
            <a:pPr algn="l">
              <a:buFont typeface="+mj-lt"/>
              <a:buAutoNum type="arabicPeriod"/>
            </a:pPr>
            <a:r>
              <a:rPr lang="en-IN" sz="2000" b="1" i="0" dirty="0">
                <a:effectLst/>
                <a:cs typeface="Times New Roman" panose="02020603050405020304" pitchFamily="18" charset="0"/>
              </a:rPr>
              <a:t>Data Security</a:t>
            </a:r>
            <a:r>
              <a:rPr lang="en-IN" sz="2000" b="0" i="0" dirty="0">
                <a:effectLst/>
                <a:cs typeface="Times New Roman" panose="02020603050405020304" pitchFamily="18" charset="0"/>
              </a:rPr>
              <a:t>: On-device processing ensures privacy.</a:t>
            </a:r>
          </a:p>
          <a:p>
            <a:pPr algn="l">
              <a:buFont typeface="+mj-lt"/>
              <a:buAutoNum type="arabicPeriod"/>
            </a:pPr>
            <a:r>
              <a:rPr lang="en-IN" sz="2000" b="1" i="0" dirty="0">
                <a:effectLst/>
                <a:cs typeface="Times New Roman" panose="02020603050405020304" pitchFamily="18" charset="0"/>
              </a:rPr>
              <a:t>Compact &amp; Portable</a:t>
            </a:r>
            <a:r>
              <a:rPr lang="en-IN" sz="2000" b="0" i="0" dirty="0">
                <a:effectLst/>
                <a:cs typeface="Times New Roman" panose="02020603050405020304" pitchFamily="18" charset="0"/>
              </a:rPr>
              <a:t>: Easy deployment in SCADA systems.</a:t>
            </a:r>
          </a:p>
          <a:p>
            <a:pPr algn="l">
              <a:buFont typeface="+mj-lt"/>
              <a:buAutoNum type="arabicPeriod"/>
            </a:pPr>
            <a:r>
              <a:rPr lang="en-IN" sz="2000" b="1" i="0" dirty="0">
                <a:effectLst/>
                <a:cs typeface="Times New Roman" panose="02020603050405020304" pitchFamily="18" charset="0"/>
              </a:rPr>
              <a:t>Cost-Effective</a:t>
            </a:r>
            <a:r>
              <a:rPr lang="en-IN" sz="2000" b="0" i="0" dirty="0">
                <a:effectLst/>
                <a:cs typeface="Times New Roman" panose="02020603050405020304" pitchFamily="18" charset="0"/>
              </a:rPr>
              <a:t>: Reduces operational costs.</a:t>
            </a:r>
          </a:p>
          <a:p>
            <a:pPr algn="l">
              <a:buFont typeface="+mj-lt"/>
              <a:buAutoNum type="arabicPeriod"/>
            </a:pPr>
            <a:r>
              <a:rPr lang="en-IN" sz="2000" b="1" i="0" dirty="0">
                <a:effectLst/>
                <a:cs typeface="Times New Roman" panose="02020603050405020304" pitchFamily="18" charset="0"/>
              </a:rPr>
              <a:t>AI Optimized</a:t>
            </a:r>
            <a:r>
              <a:rPr lang="en-IN" sz="2000" b="0" i="0" dirty="0">
                <a:effectLst/>
                <a:cs typeface="Times New Roman" panose="02020603050405020304" pitchFamily="18" charset="0"/>
              </a:rPr>
              <a:t>: Accelerates TensorFlow Lite models.</a:t>
            </a:r>
          </a:p>
          <a:p>
            <a:pPr algn="l">
              <a:buFont typeface="+mj-lt"/>
              <a:buAutoNum type="arabicPeriod"/>
            </a:pPr>
            <a:r>
              <a:rPr lang="en-IN" sz="2000" b="1" i="0" dirty="0">
                <a:effectLst/>
                <a:cs typeface="Times New Roman" panose="02020603050405020304" pitchFamily="18" charset="0"/>
              </a:rPr>
              <a:t>Seamless Integration</a:t>
            </a:r>
            <a:r>
              <a:rPr lang="en-IN" sz="2000" b="0" i="0" dirty="0">
                <a:effectLst/>
                <a:cs typeface="Times New Roman" panose="02020603050405020304" pitchFamily="18" charset="0"/>
              </a:rPr>
              <a:t>: Versatile I/O for SCADA connectivity.</a:t>
            </a:r>
          </a:p>
          <a:p>
            <a:pPr algn="l">
              <a:buFont typeface="+mj-lt"/>
              <a:buAutoNum type="arabicPeriod"/>
            </a:pPr>
            <a:r>
              <a:rPr lang="en-IN" sz="2000" b="1" i="0" dirty="0">
                <a:effectLst/>
                <a:cs typeface="Times New Roman" panose="02020603050405020304" pitchFamily="18" charset="0"/>
              </a:rPr>
              <a:t>Cloud Independence</a:t>
            </a:r>
            <a:r>
              <a:rPr lang="en-IN" sz="2000" b="0" i="0" dirty="0">
                <a:effectLst/>
                <a:cs typeface="Times New Roman" panose="02020603050405020304" pitchFamily="18" charset="0"/>
              </a:rPr>
              <a:t>: Reliable without internet reliance.</a:t>
            </a:r>
          </a:p>
          <a:p>
            <a:endParaRPr lang="en-IN" dirty="0">
              <a:cs typeface="Times New Roman" panose="02020603050405020304" pitchFamily="18" charset="0"/>
            </a:endParaRPr>
          </a:p>
        </p:txBody>
      </p:sp>
      <p:pic>
        <p:nvPicPr>
          <p:cNvPr id="4" name="Picture 3" descr="A computer chip with a cloud and text&#10;&#10;AI-generated content may be incorrect.">
            <a:extLst>
              <a:ext uri="{FF2B5EF4-FFF2-40B4-BE49-F238E27FC236}">
                <a16:creationId xmlns:a16="http://schemas.microsoft.com/office/drawing/2014/main" id="{DEC586A4-7DEF-BC8D-A2D0-74D8F51514AF}"/>
              </a:ext>
            </a:extLst>
          </p:cNvPr>
          <p:cNvPicPr>
            <a:picLocks noChangeAspect="1"/>
          </p:cNvPicPr>
          <p:nvPr/>
        </p:nvPicPr>
        <p:blipFill>
          <a:blip r:embed="rId2"/>
          <a:stretch>
            <a:fillRect/>
          </a:stretch>
        </p:blipFill>
        <p:spPr>
          <a:xfrm>
            <a:off x="7725707" y="1814513"/>
            <a:ext cx="4287276" cy="3351847"/>
          </a:xfrm>
          <a:prstGeom prst="rect">
            <a:avLst/>
          </a:prstGeom>
        </p:spPr>
      </p:pic>
    </p:spTree>
    <p:extLst>
      <p:ext uri="{BB962C8B-B14F-4D97-AF65-F5344CB8AC3E}">
        <p14:creationId xmlns:p14="http://schemas.microsoft.com/office/powerpoint/2010/main" val="379616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90C9-9D07-CE5A-653D-71558CE5F46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BA1C716-A0A3-D1BA-D846-031862BCBC02}"/>
              </a:ext>
            </a:extLst>
          </p:cNvPr>
          <p:cNvSpPr txBox="1">
            <a:spLocks/>
          </p:cNvSpPr>
          <p:nvPr/>
        </p:nvSpPr>
        <p:spPr>
          <a:xfrm>
            <a:off x="565549" y="642700"/>
            <a:ext cx="11807450" cy="643175"/>
          </a:xfrm>
          <a:prstGeom prst="rect">
            <a:avLst/>
          </a:prstGeom>
          <a:noFill/>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IN" sz="2400" dirty="0">
                <a:highlight>
                  <a:srgbClr val="C7DBE1"/>
                </a:highlight>
              </a:rPr>
              <a:t>FUTURE APPLICATIONS OF THE CORAL DEV BOARD</a:t>
            </a:r>
            <a:endParaRPr lang="en-US" sz="4000" dirty="0">
              <a:highlight>
                <a:srgbClr val="C7DBE1"/>
              </a:highlight>
              <a:cs typeface="Posterama"/>
            </a:endParaRPr>
          </a:p>
        </p:txBody>
      </p:sp>
      <p:sp>
        <p:nvSpPr>
          <p:cNvPr id="5" name="TextBox 4">
            <a:extLst>
              <a:ext uri="{FF2B5EF4-FFF2-40B4-BE49-F238E27FC236}">
                <a16:creationId xmlns:a16="http://schemas.microsoft.com/office/drawing/2014/main" id="{A118ADBE-4759-5EE2-0925-DB7A87BCA28F}"/>
              </a:ext>
            </a:extLst>
          </p:cNvPr>
          <p:cNvSpPr txBox="1"/>
          <p:nvPr/>
        </p:nvSpPr>
        <p:spPr>
          <a:xfrm>
            <a:off x="621506" y="1414463"/>
            <a:ext cx="5474493" cy="4770537"/>
          </a:xfrm>
          <a:prstGeom prst="rect">
            <a:avLst/>
          </a:prstGeom>
          <a:noFill/>
        </p:spPr>
        <p:txBody>
          <a:bodyPr wrap="square" rtlCol="0">
            <a:spAutoFit/>
          </a:bodyPr>
          <a:lstStyle/>
          <a:p>
            <a:pPr algn="just"/>
            <a:r>
              <a:rPr lang="en-IN" sz="2400" b="1" i="0" dirty="0">
                <a:effectLst/>
              </a:rPr>
              <a:t>Enhanced Predictive Maintenance:</a:t>
            </a:r>
          </a:p>
          <a:p>
            <a:pPr algn="just"/>
            <a:r>
              <a:rPr lang="en-US" sz="2000" b="0" i="0" dirty="0">
                <a:effectLst/>
              </a:rPr>
              <a:t>Using the board to analyze DNP3 communication patterns and detect subtle anomalies that indicate potential equipment failures, enabling proactive maintenance and reducing downtime in industrial systems.</a:t>
            </a:r>
          </a:p>
          <a:p>
            <a:pPr algn="just"/>
            <a:endParaRPr lang="en-IN" sz="2400" b="1" dirty="0"/>
          </a:p>
          <a:p>
            <a:pPr algn="just"/>
            <a:r>
              <a:rPr lang="en-IN" sz="2400" b="1" i="0" dirty="0">
                <a:effectLst/>
              </a:rPr>
              <a:t>Autonomous SCADA System Optimization:</a:t>
            </a:r>
          </a:p>
          <a:p>
            <a:pPr algn="just"/>
            <a:r>
              <a:rPr lang="en-US" sz="2000" b="0" i="0" dirty="0">
                <a:effectLst/>
              </a:rPr>
              <a:t>Integrating the board to enable self-healing SCADA systems that automatically respond to detected anomalies, optimize network performance, and ensure uninterrupted operations without human intervention</a:t>
            </a:r>
            <a:r>
              <a:rPr lang="en-US" sz="2400" b="0" i="0" dirty="0">
                <a:effectLst/>
              </a:rPr>
              <a:t>.</a:t>
            </a:r>
          </a:p>
          <a:p>
            <a:pPr algn="just"/>
            <a:endParaRPr lang="en-IN" sz="2400" b="1" i="0" dirty="0">
              <a:effectLst/>
            </a:endParaRPr>
          </a:p>
          <a:p>
            <a:pPr algn="just"/>
            <a:endParaRPr lang="en-IN" sz="2400" b="1" dirty="0"/>
          </a:p>
        </p:txBody>
      </p:sp>
      <p:pic>
        <p:nvPicPr>
          <p:cNvPr id="3" name="Picture 2">
            <a:extLst>
              <a:ext uri="{FF2B5EF4-FFF2-40B4-BE49-F238E27FC236}">
                <a16:creationId xmlns:a16="http://schemas.microsoft.com/office/drawing/2014/main" id="{BC5351E5-8C1F-8508-C93F-4F01B52EFF73}"/>
              </a:ext>
            </a:extLst>
          </p:cNvPr>
          <p:cNvPicPr>
            <a:picLocks noChangeAspect="1"/>
          </p:cNvPicPr>
          <p:nvPr/>
        </p:nvPicPr>
        <p:blipFill>
          <a:blip r:embed="rId2"/>
          <a:stretch>
            <a:fillRect/>
          </a:stretch>
        </p:blipFill>
        <p:spPr>
          <a:xfrm>
            <a:off x="6560502" y="1760220"/>
            <a:ext cx="5101907" cy="3826430"/>
          </a:xfrm>
          <a:prstGeom prst="rect">
            <a:avLst/>
          </a:prstGeom>
        </p:spPr>
      </p:pic>
    </p:spTree>
    <p:extLst>
      <p:ext uri="{BB962C8B-B14F-4D97-AF65-F5344CB8AC3E}">
        <p14:creationId xmlns:p14="http://schemas.microsoft.com/office/powerpoint/2010/main" val="15449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DFB53-C175-43F4-DDFC-87E074437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6D2E5-4F05-1F5B-48F5-B1C9EF589261}"/>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 FUTURE ENHANCEMENTS</a:t>
            </a:r>
          </a:p>
        </p:txBody>
      </p:sp>
      <p:sp>
        <p:nvSpPr>
          <p:cNvPr id="3" name="TextBox 2">
            <a:extLst>
              <a:ext uri="{FF2B5EF4-FFF2-40B4-BE49-F238E27FC236}">
                <a16:creationId xmlns:a16="http://schemas.microsoft.com/office/drawing/2014/main" id="{532F6EBA-9A18-6EE3-6C5E-F7A7F69D51D3}"/>
              </a:ext>
            </a:extLst>
          </p:cNvPr>
          <p:cNvSpPr txBox="1"/>
          <p:nvPr/>
        </p:nvSpPr>
        <p:spPr>
          <a:xfrm>
            <a:off x="858984" y="1728789"/>
            <a:ext cx="6559086" cy="4370427"/>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b="1" i="0" dirty="0">
                <a:effectLst/>
              </a:rPr>
              <a:t>Unsupervised Learning</a:t>
            </a:r>
            <a:r>
              <a:rPr lang="en-US" sz="2000" b="0" i="0" dirty="0">
                <a:effectLst/>
              </a:rPr>
              <a:t>: Explore unsupervised anomaly detection methods to identify zero-day attacks and novel threats.</a:t>
            </a:r>
          </a:p>
          <a:p>
            <a:pPr marL="342900" indent="-342900" algn="just">
              <a:buFont typeface="Wingdings" panose="05000000000000000000" pitchFamily="2" charset="2"/>
              <a:buChar char="q"/>
            </a:pPr>
            <a:r>
              <a:rPr lang="en-US" sz="2000" b="1" i="0" dirty="0">
                <a:effectLst/>
              </a:rPr>
              <a:t>Expanded Dataset</a:t>
            </a:r>
            <a:r>
              <a:rPr lang="en-US" sz="2000" b="0" i="0" dirty="0">
                <a:effectLst/>
              </a:rPr>
              <a:t>: Incorporate additional SCADA protocols like Modbus and IEC-104 to improve generalization across systems.</a:t>
            </a:r>
            <a:endParaRPr lang="en-US" sz="2000" b="1" i="0" dirty="0">
              <a:effectLst/>
            </a:endParaRPr>
          </a:p>
          <a:p>
            <a:pPr marL="342900" indent="-342900" algn="just">
              <a:buFont typeface="Wingdings" panose="05000000000000000000" pitchFamily="2" charset="2"/>
              <a:buChar char="q"/>
            </a:pPr>
            <a:r>
              <a:rPr lang="en-US" sz="2000" b="1" i="0" dirty="0">
                <a:effectLst/>
              </a:rPr>
              <a:t>Hybrid Edge-Cloud Architecture</a:t>
            </a:r>
            <a:r>
              <a:rPr lang="en-US" sz="2000" b="0" i="0" dirty="0">
                <a:effectLst/>
              </a:rPr>
              <a:t>: Combine Coral Dev Board's edge capabilities with cloud computing for scalable and efficient anomaly detection.</a:t>
            </a:r>
            <a:endParaRPr lang="en-US" sz="2000" b="1" i="0" dirty="0">
              <a:effectLst/>
            </a:endParaRPr>
          </a:p>
          <a:p>
            <a:pPr marL="342900" indent="-342900" algn="just">
              <a:buFont typeface="Wingdings" panose="05000000000000000000" pitchFamily="2" charset="2"/>
              <a:buChar char="q"/>
            </a:pPr>
            <a:r>
              <a:rPr lang="en-US" sz="2000" b="1" i="0" dirty="0">
                <a:effectLst/>
              </a:rPr>
              <a:t>Real-Time Adaptation</a:t>
            </a:r>
            <a:r>
              <a:rPr lang="en-US" sz="2000" b="0" i="0" dirty="0">
                <a:effectLst/>
              </a:rPr>
              <a:t>: Implement adaptive learning techniques to update the model dynamically with new attack patterns.</a:t>
            </a:r>
          </a:p>
          <a:p>
            <a:pPr marL="342900" indent="-342900" algn="just">
              <a:buFont typeface="Wingdings" panose="05000000000000000000" pitchFamily="2" charset="2"/>
              <a:buChar char="q"/>
            </a:pPr>
            <a:r>
              <a:rPr lang="en-US" sz="2000" b="1" i="0" dirty="0">
                <a:effectLst/>
              </a:rPr>
              <a:t>Energy Optimization</a:t>
            </a:r>
            <a:r>
              <a:rPr lang="en-US" sz="2000" b="0" i="0" dirty="0">
                <a:effectLst/>
              </a:rPr>
              <a:t>: Develop solutions to further reduce the power consumption of edge devices during continuous operation.</a:t>
            </a:r>
          </a:p>
          <a:p>
            <a:pPr algn="just"/>
            <a:endParaRPr lang="en-IN" dirty="0"/>
          </a:p>
        </p:txBody>
      </p:sp>
      <p:pic>
        <p:nvPicPr>
          <p:cNvPr id="7" name="Picture 6">
            <a:extLst>
              <a:ext uri="{FF2B5EF4-FFF2-40B4-BE49-F238E27FC236}">
                <a16:creationId xmlns:a16="http://schemas.microsoft.com/office/drawing/2014/main" id="{6BEFF7ED-5A0D-749C-F162-E328FB704EC7}"/>
              </a:ext>
            </a:extLst>
          </p:cNvPr>
          <p:cNvPicPr>
            <a:picLocks noChangeAspect="1"/>
          </p:cNvPicPr>
          <p:nvPr/>
        </p:nvPicPr>
        <p:blipFill>
          <a:blip r:embed="rId2"/>
          <a:stretch>
            <a:fillRect/>
          </a:stretch>
        </p:blipFill>
        <p:spPr>
          <a:xfrm>
            <a:off x="7719121" y="2000250"/>
            <a:ext cx="3766372" cy="2576035"/>
          </a:xfrm>
          <a:prstGeom prst="rect">
            <a:avLst/>
          </a:prstGeom>
        </p:spPr>
      </p:pic>
    </p:spTree>
    <p:extLst>
      <p:ext uri="{BB962C8B-B14F-4D97-AF65-F5344CB8AC3E}">
        <p14:creationId xmlns:p14="http://schemas.microsoft.com/office/powerpoint/2010/main" val="394529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630F9-28D0-F658-2042-BDD6155D4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845FB-EF23-9B91-452C-E1F088D6313C}"/>
              </a:ext>
            </a:extLst>
          </p:cNvPr>
          <p:cNvSpPr>
            <a:spLocks noGrp="1"/>
          </p:cNvSpPr>
          <p:nvPr>
            <p:ph type="title"/>
          </p:nvPr>
        </p:nvSpPr>
        <p:spPr>
          <a:xfrm>
            <a:off x="858984" y="808677"/>
            <a:ext cx="9018441" cy="509847"/>
          </a:xfrm>
          <a:noFill/>
        </p:spPr>
        <p:txBody>
          <a:bodyPr anchor="t" anchorCtr="0"/>
          <a:lstStyle/>
          <a:p>
            <a:r>
              <a:rPr lang="en-US" sz="3600" dirty="0">
                <a:highlight>
                  <a:srgbClr val="C7DBE1"/>
                </a:highlight>
                <a:cs typeface="Posterama"/>
              </a:rPr>
              <a:t> CONCLUSION</a:t>
            </a:r>
          </a:p>
        </p:txBody>
      </p:sp>
      <p:sp>
        <p:nvSpPr>
          <p:cNvPr id="4" name="TextBox 3">
            <a:extLst>
              <a:ext uri="{FF2B5EF4-FFF2-40B4-BE49-F238E27FC236}">
                <a16:creationId xmlns:a16="http://schemas.microsoft.com/office/drawing/2014/main" id="{6562C24B-4B1B-A53D-5D78-E6D40DF1A3AB}"/>
              </a:ext>
            </a:extLst>
          </p:cNvPr>
          <p:cNvSpPr txBox="1"/>
          <p:nvPr/>
        </p:nvSpPr>
        <p:spPr>
          <a:xfrm>
            <a:off x="858984" y="1611630"/>
            <a:ext cx="10296696" cy="4093428"/>
          </a:xfrm>
          <a:prstGeom prst="rect">
            <a:avLst/>
          </a:prstGeom>
          <a:noFill/>
        </p:spPr>
        <p:txBody>
          <a:bodyPr wrap="square" rtlCol="0">
            <a:spAutoFit/>
          </a:bodyPr>
          <a:lstStyle/>
          <a:p>
            <a:pPr algn="just"/>
            <a:r>
              <a:rPr lang="en-US" sz="2000" b="0" i="0" dirty="0">
                <a:effectLst/>
              </a:rPr>
              <a:t>This project successfully implemented a Random Forest-based anomaly detection system for DNP3 SCADA systems, utilizing PCA for dimensionality reduction and deploying the model on the Coral Dev Board for efficient edge-based inference. The system demonstrated high accuracy and recall across varying intrusion rates, showcasing its robustness in real-world scenarios.</a:t>
            </a:r>
          </a:p>
          <a:p>
            <a:pPr algn="just"/>
            <a:endParaRPr lang="en-US" sz="2000" dirty="0"/>
          </a:p>
          <a:p>
            <a:pPr algn="just"/>
            <a:r>
              <a:rPr lang="en-US" sz="2000" b="0" i="0" dirty="0">
                <a:effectLst/>
              </a:rPr>
              <a:t>By integrating machine learning with edge computing, the project provides a scalable solution to enhance the security and reliability of critical infrastructure systems. The Coral Dev Board enabled real-time anomaly detection, making it ideal for SCADA environments requiring low latency and high efficiency.</a:t>
            </a:r>
          </a:p>
          <a:p>
            <a:pPr algn="just"/>
            <a:endParaRPr lang="en-US" sz="2000" dirty="0"/>
          </a:p>
          <a:p>
            <a:pPr algn="just"/>
            <a:r>
              <a:rPr lang="en-US" sz="2000" b="0" i="0" dirty="0">
                <a:effectLst/>
              </a:rPr>
              <a:t>The project sets the stage for further advancements, including unsupervised learning for zero-day attack detection, expanding datasets to include additional SCADA protocols, and developing hybrid edge-cloud architectures for adaptive anomaly detection systems. These enhancements aim to strengthen industrial network security and resilience.</a:t>
            </a:r>
            <a:endParaRPr lang="en-IN" sz="2000" dirty="0"/>
          </a:p>
        </p:txBody>
      </p:sp>
    </p:spTree>
    <p:extLst>
      <p:ext uri="{BB962C8B-B14F-4D97-AF65-F5344CB8AC3E}">
        <p14:creationId xmlns:p14="http://schemas.microsoft.com/office/powerpoint/2010/main" val="1407813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5" descr="Bacteria cultured in a petri dish for a laboratory or a scientific investigation">
            <a:extLst>
              <a:ext uri="{FF2B5EF4-FFF2-40B4-BE49-F238E27FC236}">
                <a16:creationId xmlns:a16="http://schemas.microsoft.com/office/drawing/2014/main" id="{F46DA087-2662-0725-53F9-CF835D1DC8F1}"/>
              </a:ext>
            </a:extLst>
          </p:cNvPr>
          <p:cNvPicPr>
            <a:picLocks noGrp="1" noChangeAspect="1"/>
          </p:cNvPicPr>
          <p:nvPr>
            <p:ph type="pic" sz="quarter" idx="13"/>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4" r="74"/>
          <a:stretch/>
        </p:blipFill>
        <p:spPr>
          <a:xfrm>
            <a:off x="3409846" y="481798"/>
            <a:ext cx="5868736" cy="5882104"/>
          </a:xfrm>
        </p:spPr>
      </p:pic>
      <p:sp>
        <p:nvSpPr>
          <p:cNvPr id="10" name="Title 1">
            <a:extLst>
              <a:ext uri="{FF2B5EF4-FFF2-40B4-BE49-F238E27FC236}">
                <a16:creationId xmlns:a16="http://schemas.microsoft.com/office/drawing/2014/main" id="{793E39FA-84F2-3624-49D6-32B9E0363C56}"/>
              </a:ext>
            </a:extLst>
          </p:cNvPr>
          <p:cNvSpPr>
            <a:spLocks noGrp="1"/>
          </p:cNvSpPr>
          <p:nvPr/>
        </p:nvSpPr>
        <p:spPr>
          <a:xfrm>
            <a:off x="1092200" y="2260493"/>
            <a:ext cx="10515600" cy="2322576"/>
          </a:xfrm>
          <a:prstGeom prst="rect">
            <a:avLst/>
          </a:prstGeom>
          <a:noFill/>
        </p:spPr>
        <p:txBody>
          <a:bodyPr vert="horz" wrap="square" lIns="0" tIns="0" rIns="0" bIns="0" rtlCol="0" anchor="ctr" anchorCtr="0">
            <a:noAutofit/>
          </a:bodyPr>
          <a:lstStyle>
            <a:lvl1pPr algn="ctr" defTabSz="914400" rtl="0" eaLnBrk="1" latinLnBrk="0" hangingPunct="1">
              <a:lnSpc>
                <a:spcPct val="90000"/>
              </a:lnSpc>
              <a:spcBef>
                <a:spcPct val="0"/>
              </a:spcBef>
              <a:buNone/>
              <a:defRPr sz="5400" kern="1200" cap="all" spc="300" baseline="0">
                <a:solidFill>
                  <a:schemeClr val="tx1"/>
                </a:solidFill>
                <a:latin typeface="+mj-lt"/>
                <a:ea typeface="+mj-ea"/>
                <a:cs typeface="Posterama" panose="020B0504020200020000" pitchFamily="34" charset="0"/>
              </a:defRPr>
            </a:lvl1pPr>
          </a:lstStyle>
          <a:p>
            <a:r>
              <a:rPr lang="en-US" sz="7200" b="1" dirty="0">
                <a:cs typeface="Posterama"/>
              </a:rPr>
              <a:t>Thank you</a:t>
            </a:r>
          </a:p>
        </p:txBody>
      </p:sp>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743527" y="543098"/>
            <a:ext cx="7353070" cy="1165628"/>
          </a:xfrm>
        </p:spPr>
        <p:txBody>
          <a:bodyPr/>
          <a:lstStyle/>
          <a:p>
            <a:pPr algn="ctr"/>
            <a:r>
              <a:rPr lang="en-US" sz="3600">
                <a:highlight>
                  <a:srgbClr val="C6DAE0"/>
                </a:highlight>
                <a:cs typeface="Posterama"/>
              </a:rPr>
              <a:t>INTRODUCTION TO DNP3 IN SCADA</a:t>
            </a:r>
          </a:p>
        </p:txBody>
      </p:sp>
      <p:sp>
        <p:nvSpPr>
          <p:cNvPr id="6" name="TextBox 5">
            <a:extLst>
              <a:ext uri="{FF2B5EF4-FFF2-40B4-BE49-F238E27FC236}">
                <a16:creationId xmlns:a16="http://schemas.microsoft.com/office/drawing/2014/main" id="{5767E252-75B1-2BF3-06EE-0D62F1B91146}"/>
              </a:ext>
            </a:extLst>
          </p:cNvPr>
          <p:cNvSpPr txBox="1"/>
          <p:nvPr/>
        </p:nvSpPr>
        <p:spPr>
          <a:xfrm>
            <a:off x="657557" y="1708726"/>
            <a:ext cx="7346356" cy="4493538"/>
          </a:xfrm>
          <a:prstGeom prst="rect">
            <a:avLst/>
          </a:prstGeom>
          <a:noFill/>
        </p:spPr>
        <p:txBody>
          <a:bodyPr wrap="square" lIns="91440" tIns="45720" rIns="91440" bIns="45720" rtlCol="0" anchor="t">
            <a:spAutoFit/>
          </a:bodyPr>
          <a:lstStyle/>
          <a:p>
            <a:pPr marL="342900" indent="-342900" algn="just">
              <a:buFont typeface="Arial"/>
              <a:buChar char="•"/>
            </a:pPr>
            <a:r>
              <a:rPr lang="en-IN" sz="2200" dirty="0">
                <a:ea typeface="+mn-lt"/>
                <a:cs typeface="+mn-lt"/>
              </a:rPr>
              <a:t>The </a:t>
            </a:r>
            <a:r>
              <a:rPr lang="en-IN" sz="2200" b="1" dirty="0">
                <a:ea typeface="+mn-lt"/>
                <a:cs typeface="+mn-lt"/>
              </a:rPr>
              <a:t>DNP3,</a:t>
            </a:r>
            <a:r>
              <a:rPr lang="en-IN" sz="2200" dirty="0">
                <a:ea typeface="+mn-lt"/>
                <a:cs typeface="+mn-lt"/>
              </a:rPr>
              <a:t> a widely adopted </a:t>
            </a:r>
            <a:r>
              <a:rPr lang="en-IN" sz="2200" b="1" dirty="0">
                <a:ea typeface="+mn-lt"/>
                <a:cs typeface="+mn-lt"/>
              </a:rPr>
              <a:t>communication protocol in SCADA</a:t>
            </a:r>
            <a:r>
              <a:rPr lang="en-IN" sz="2200" dirty="0">
                <a:ea typeface="+mn-lt"/>
                <a:cs typeface="+mn-lt"/>
              </a:rPr>
              <a:t> systems, facilitates real-time monitoring and control across critical infrastructure, like power grids, water systems, and energy management systems. </a:t>
            </a:r>
          </a:p>
          <a:p>
            <a:pPr marL="342900" indent="-342900" algn="just">
              <a:buFont typeface="Arial"/>
              <a:buChar char="•"/>
            </a:pPr>
            <a:endParaRPr lang="en-IN" sz="2200" dirty="0">
              <a:ea typeface="+mn-lt"/>
              <a:cs typeface="+mn-lt"/>
            </a:endParaRPr>
          </a:p>
          <a:p>
            <a:pPr marL="342900" indent="-342900" algn="just">
              <a:buFont typeface="Arial"/>
              <a:buChar char="•"/>
            </a:pPr>
            <a:r>
              <a:rPr lang="en-IN" sz="2200" dirty="0">
                <a:ea typeface="+mn-lt"/>
                <a:cs typeface="+mn-lt"/>
              </a:rPr>
              <a:t>However, its inherent vulnerabilities to cyber threats, including unauthorized access and data manipulation, necessitates advanced security mechanisms. </a:t>
            </a:r>
          </a:p>
          <a:p>
            <a:pPr marL="342900" indent="-342900" algn="just">
              <a:buFont typeface="Arial"/>
              <a:buChar char="•"/>
            </a:pPr>
            <a:endParaRPr lang="en-IN" sz="2200" dirty="0">
              <a:ea typeface="+mn-lt"/>
              <a:cs typeface="+mn-lt"/>
            </a:endParaRPr>
          </a:p>
          <a:p>
            <a:pPr marL="342900" indent="-342900" algn="just">
              <a:buFont typeface="Arial"/>
              <a:buChar char="•"/>
            </a:pPr>
            <a:r>
              <a:rPr lang="en-IN" sz="2200" dirty="0">
                <a:ea typeface="+mn-lt"/>
                <a:cs typeface="+mn-lt"/>
              </a:rPr>
              <a:t>This research aims to introduce an integrated approach combining Anomaly Detection for attack identification, with the Coral Dev Board to reduce latency, using DNP3 data flow in SCADA systems of smart grids.</a:t>
            </a:r>
            <a:endParaRPr lang="en-IN" sz="2200" dirty="0"/>
          </a:p>
        </p:txBody>
      </p:sp>
      <p:pic>
        <p:nvPicPr>
          <p:cNvPr id="3" name="Picture 2" descr="A diagram of a network&#10;&#10;AI-generated content may be incorrect.">
            <a:extLst>
              <a:ext uri="{FF2B5EF4-FFF2-40B4-BE49-F238E27FC236}">
                <a16:creationId xmlns:a16="http://schemas.microsoft.com/office/drawing/2014/main" id="{6F1280BF-D714-8F2F-7D76-7E3407E51291}"/>
              </a:ext>
            </a:extLst>
          </p:cNvPr>
          <p:cNvPicPr>
            <a:picLocks noChangeAspect="1"/>
          </p:cNvPicPr>
          <p:nvPr/>
        </p:nvPicPr>
        <p:blipFill>
          <a:blip r:embed="rId3"/>
          <a:srcRect t="3719" r="19667" b="-207"/>
          <a:stretch/>
        </p:blipFill>
        <p:spPr>
          <a:xfrm>
            <a:off x="8368578" y="2166"/>
            <a:ext cx="3820668" cy="6853343"/>
          </a:xfrm>
          <a:prstGeom prst="rect">
            <a:avLst/>
          </a:prstGeom>
        </p:spPr>
      </p:pic>
    </p:spTree>
    <p:extLst>
      <p:ext uri="{BB962C8B-B14F-4D97-AF65-F5344CB8AC3E}">
        <p14:creationId xmlns:p14="http://schemas.microsoft.com/office/powerpoint/2010/main" val="226146159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5E4C-1E98-ACCF-627A-AAC54FD9A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CCE76-8EB8-A0EF-F58A-E6EAE41550DF}"/>
              </a:ext>
            </a:extLst>
          </p:cNvPr>
          <p:cNvSpPr>
            <a:spLocks noGrp="1"/>
          </p:cNvSpPr>
          <p:nvPr>
            <p:ph type="title"/>
          </p:nvPr>
        </p:nvSpPr>
        <p:spPr>
          <a:xfrm>
            <a:off x="855397" y="740164"/>
            <a:ext cx="5850368" cy="817611"/>
          </a:xfrm>
        </p:spPr>
        <p:txBody>
          <a:bodyPr/>
          <a:lstStyle/>
          <a:p>
            <a:r>
              <a:rPr lang="en-US" sz="3600" dirty="0">
                <a:highlight>
                  <a:srgbClr val="C7DBE1"/>
                </a:highlight>
                <a:cs typeface="Posterama"/>
              </a:rPr>
              <a:t> dataset overview</a:t>
            </a:r>
          </a:p>
        </p:txBody>
      </p:sp>
      <p:sp>
        <p:nvSpPr>
          <p:cNvPr id="5" name="TextBox 9">
            <a:extLst>
              <a:ext uri="{FF2B5EF4-FFF2-40B4-BE49-F238E27FC236}">
                <a16:creationId xmlns:a16="http://schemas.microsoft.com/office/drawing/2014/main" id="{77876FAC-B63D-1226-0149-EE3727977A02}"/>
              </a:ext>
            </a:extLst>
          </p:cNvPr>
          <p:cNvSpPr txBox="1"/>
          <p:nvPr/>
        </p:nvSpPr>
        <p:spPr>
          <a:xfrm>
            <a:off x="856973" y="1718486"/>
            <a:ext cx="7408718" cy="415498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400" b="1" dirty="0"/>
          </a:p>
          <a:p>
            <a:pPr marL="285750" indent="-285750" algn="just">
              <a:buFont typeface="Arial"/>
              <a:buChar char="•"/>
            </a:pPr>
            <a:r>
              <a:rPr lang="en-US" sz="2400" dirty="0">
                <a:ea typeface="+mn-lt"/>
                <a:cs typeface="+mn-lt"/>
              </a:rPr>
              <a:t>The DNP3 Parser dataset encompasses over 6,000 data flows, divided into </a:t>
            </a:r>
            <a:r>
              <a:rPr lang="en-US" sz="2400" b="1" dirty="0">
                <a:ea typeface="+mn-lt"/>
                <a:cs typeface="+mn-lt"/>
              </a:rPr>
              <a:t>4,194 for training </a:t>
            </a:r>
            <a:r>
              <a:rPr lang="en-US" sz="2400" dirty="0">
                <a:ea typeface="+mn-lt"/>
                <a:cs typeface="+mn-lt"/>
              </a:rPr>
              <a:t>and </a:t>
            </a:r>
            <a:r>
              <a:rPr lang="en-US" sz="2400" b="1" dirty="0">
                <a:ea typeface="+mn-lt"/>
                <a:cs typeface="+mn-lt"/>
              </a:rPr>
              <a:t>1,800 for testing,</a:t>
            </a:r>
            <a:r>
              <a:rPr lang="en-US" sz="2400" dirty="0">
                <a:ea typeface="+mn-lt"/>
                <a:cs typeface="+mn-lt"/>
              </a:rPr>
              <a:t> and features </a:t>
            </a:r>
            <a:r>
              <a:rPr lang="en-US" sz="2400" b="1" dirty="0">
                <a:ea typeface="+mn-lt"/>
                <a:cs typeface="+mn-lt"/>
              </a:rPr>
              <a:t>102 attributes </a:t>
            </a:r>
            <a:r>
              <a:rPr lang="en-US" sz="2400" dirty="0">
                <a:ea typeface="+mn-lt"/>
                <a:cs typeface="+mn-lt"/>
              </a:rPr>
              <a:t>capturing traffic </a:t>
            </a:r>
            <a:r>
              <a:rPr lang="en-US" sz="2400" b="1" dirty="0">
                <a:ea typeface="+mn-lt"/>
                <a:cs typeface="+mn-lt"/>
              </a:rPr>
              <a:t>metadata,</a:t>
            </a:r>
            <a:r>
              <a:rPr lang="en-US" sz="2400" dirty="0">
                <a:ea typeface="+mn-lt"/>
                <a:cs typeface="+mn-lt"/>
              </a:rPr>
              <a:t> timing information, packet characteristics, and protocol behaviors.</a:t>
            </a:r>
          </a:p>
          <a:p>
            <a:pPr marL="285750" indent="-285750" algn="just">
              <a:buFont typeface="Arial"/>
              <a:buChar char="•"/>
            </a:pPr>
            <a:endParaRPr lang="en-US" sz="2400" dirty="0">
              <a:ea typeface="+mn-lt"/>
              <a:cs typeface="+mn-lt"/>
            </a:endParaRPr>
          </a:p>
          <a:p>
            <a:pPr marL="285750" indent="-285750" algn="just">
              <a:buFont typeface="Arial"/>
              <a:buChar char="•"/>
            </a:pPr>
            <a:r>
              <a:rPr lang="en-US" sz="2400" dirty="0">
                <a:ea typeface="+mn-lt"/>
                <a:cs typeface="+mn-lt"/>
              </a:rPr>
              <a:t>The dataset consists of </a:t>
            </a:r>
            <a:r>
              <a:rPr lang="en-US" sz="2400" b="1" dirty="0">
                <a:ea typeface="+mn-lt"/>
                <a:cs typeface="+mn-lt"/>
              </a:rPr>
              <a:t>eight distinct attack types</a:t>
            </a:r>
            <a:r>
              <a:rPr lang="en-US" sz="2400" dirty="0">
                <a:ea typeface="+mn-lt"/>
                <a:cs typeface="+mn-lt"/>
              </a:rPr>
              <a:t> alongside a class representing </a:t>
            </a:r>
            <a:r>
              <a:rPr lang="en-US" sz="2400" b="1" dirty="0">
                <a:ea typeface="+mn-lt"/>
                <a:cs typeface="+mn-lt"/>
              </a:rPr>
              <a:t>normal, legitimate traffic</a:t>
            </a:r>
            <a:r>
              <a:rPr lang="en-US" sz="2400" dirty="0">
                <a:ea typeface="+mn-lt"/>
                <a:cs typeface="+mn-lt"/>
              </a:rPr>
              <a:t>. By simulating real-world challenges in intrusion detection, this balanced dataset highlights the pressing need to strengthen DNP3 against increasingly sophisticated and evolving cyber threats. </a:t>
            </a:r>
            <a:endParaRPr lang="en-US" sz="2400" dirty="0"/>
          </a:p>
        </p:txBody>
      </p:sp>
      <p:pic>
        <p:nvPicPr>
          <p:cNvPr id="3" name="Picture 2" descr="A screenshot of a phone&#10;&#10;AI-generated content may be incorrect.">
            <a:extLst>
              <a:ext uri="{FF2B5EF4-FFF2-40B4-BE49-F238E27FC236}">
                <a16:creationId xmlns:a16="http://schemas.microsoft.com/office/drawing/2014/main" id="{C8144A99-A806-4753-B16A-5B56FA6E5FD5}"/>
              </a:ext>
            </a:extLst>
          </p:cNvPr>
          <p:cNvPicPr>
            <a:picLocks noChangeAspect="1"/>
          </p:cNvPicPr>
          <p:nvPr/>
        </p:nvPicPr>
        <p:blipFill>
          <a:blip r:embed="rId2"/>
          <a:stretch>
            <a:fillRect/>
          </a:stretch>
        </p:blipFill>
        <p:spPr>
          <a:xfrm>
            <a:off x="8298922" y="739775"/>
            <a:ext cx="3288241" cy="5240866"/>
          </a:xfrm>
          <a:prstGeom prst="rect">
            <a:avLst/>
          </a:prstGeom>
        </p:spPr>
      </p:pic>
    </p:spTree>
    <p:extLst>
      <p:ext uri="{BB962C8B-B14F-4D97-AF65-F5344CB8AC3E}">
        <p14:creationId xmlns:p14="http://schemas.microsoft.com/office/powerpoint/2010/main" val="3670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91EC-787E-7485-975C-415A3D194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8BAC3-F5AE-54C2-DEBA-081072410999}"/>
              </a:ext>
            </a:extLst>
          </p:cNvPr>
          <p:cNvSpPr>
            <a:spLocks noGrp="1"/>
          </p:cNvSpPr>
          <p:nvPr>
            <p:ph type="title"/>
          </p:nvPr>
        </p:nvSpPr>
        <p:spPr>
          <a:xfrm>
            <a:off x="762194" y="730326"/>
            <a:ext cx="5480855" cy="509847"/>
          </a:xfrm>
          <a:noFill/>
        </p:spPr>
        <p:txBody>
          <a:bodyPr anchor="t" anchorCtr="0"/>
          <a:lstStyle/>
          <a:p>
            <a:r>
              <a:rPr lang="en-US" sz="3600">
                <a:highlight>
                  <a:srgbClr val="C7DBE1"/>
                </a:highlight>
                <a:cs typeface="Posterama"/>
              </a:rPr>
              <a:t>LITERATURE REVIEW</a:t>
            </a:r>
          </a:p>
        </p:txBody>
      </p:sp>
      <p:sp>
        <p:nvSpPr>
          <p:cNvPr id="3" name="TextBox 2">
            <a:extLst>
              <a:ext uri="{FF2B5EF4-FFF2-40B4-BE49-F238E27FC236}">
                <a16:creationId xmlns:a16="http://schemas.microsoft.com/office/drawing/2014/main" id="{3274A5AA-27CC-CCD9-7664-FBA0AEDB10DC}"/>
              </a:ext>
            </a:extLst>
          </p:cNvPr>
          <p:cNvSpPr txBox="1"/>
          <p:nvPr/>
        </p:nvSpPr>
        <p:spPr>
          <a:xfrm>
            <a:off x="563377" y="1603348"/>
            <a:ext cx="5335183" cy="506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700" b="1" dirty="0">
                <a:highlight>
                  <a:srgbClr val="C7DBE1"/>
                </a:highlight>
              </a:rPr>
              <a:t>PAPER 1: </a:t>
            </a:r>
            <a:r>
              <a:rPr lang="en-GB" sz="1700" b="1" dirty="0">
                <a:highlight>
                  <a:srgbClr val="C7DBE1"/>
                </a:highlight>
                <a:ea typeface="+mn-lt"/>
                <a:cs typeface="+mn-lt"/>
              </a:rPr>
              <a:t>AE-LSTM Based Anomaly Detection System for Communication Over DNP 3.0</a:t>
            </a:r>
            <a:endParaRPr lang="en-US" sz="1700" b="1">
              <a:highlight>
                <a:srgbClr val="C7DBE1"/>
              </a:highlight>
              <a:ea typeface="+mn-lt"/>
              <a:cs typeface="+mn-lt"/>
            </a:endParaRPr>
          </a:p>
          <a:p>
            <a:pPr algn="just"/>
            <a:endParaRPr lang="en-GB" sz="1700" b="1" dirty="0"/>
          </a:p>
          <a:p>
            <a:pPr algn="just"/>
            <a:r>
              <a:rPr lang="en-GB" sz="1700" b="1" dirty="0"/>
              <a:t>ADVANTAGES:</a:t>
            </a:r>
          </a:p>
          <a:p>
            <a:pPr algn="just"/>
            <a:r>
              <a:rPr lang="en-GB" sz="1700" b="1" dirty="0">
                <a:ea typeface="+mn-lt"/>
                <a:cs typeface="+mn-lt"/>
              </a:rPr>
              <a:t>High Accuracy &amp; Efficiency</a:t>
            </a:r>
            <a:r>
              <a:rPr lang="en-GB" sz="1700" dirty="0">
                <a:ea typeface="+mn-lt"/>
                <a:cs typeface="+mn-lt"/>
              </a:rPr>
              <a:t> – The AE-LSTM-based AI system detects DNP3 cyber threats with 99% accuracy, 98% TPR, and 1.6% FPR.</a:t>
            </a:r>
            <a:endParaRPr lang="en-GB" sz="1700" dirty="0"/>
          </a:p>
          <a:p>
            <a:pPr algn="just"/>
            <a:r>
              <a:rPr lang="en-GB" sz="1700" b="1" dirty="0">
                <a:ea typeface="+mn-lt"/>
                <a:cs typeface="+mn-lt"/>
              </a:rPr>
              <a:t>Enhanced EMS Security</a:t>
            </a:r>
            <a:r>
              <a:rPr lang="en-GB" sz="1700" dirty="0">
                <a:ea typeface="+mn-lt"/>
                <a:cs typeface="+mn-lt"/>
              </a:rPr>
              <a:t> – The model strengthens power system resilience by detecting cyber threats in EMS and DNP3 vulnerabilities.</a:t>
            </a:r>
            <a:endParaRPr lang="en-GB" sz="1700" dirty="0"/>
          </a:p>
          <a:p>
            <a:pPr algn="just"/>
            <a:endParaRPr lang="en-GB" sz="1700" b="1" dirty="0"/>
          </a:p>
          <a:p>
            <a:pPr algn="just"/>
            <a:r>
              <a:rPr lang="en-GB" sz="1700" b="1" dirty="0"/>
              <a:t>DISADVANTAGES:</a:t>
            </a:r>
          </a:p>
          <a:p>
            <a:pPr algn="just"/>
            <a:r>
              <a:rPr lang="en-GB" sz="1700" b="1" dirty="0">
                <a:ea typeface="+mn-lt"/>
                <a:cs typeface="+mn-lt"/>
              </a:rPr>
              <a:t>Limited Generalization</a:t>
            </a:r>
            <a:r>
              <a:rPr lang="en-GB" sz="1700" dirty="0">
                <a:ea typeface="+mn-lt"/>
                <a:cs typeface="+mn-lt"/>
              </a:rPr>
              <a:t> – Effective against known attacks but may struggle with zero-day threats and adversarial modifications.</a:t>
            </a:r>
            <a:endParaRPr lang="en-GB" sz="1700" dirty="0"/>
          </a:p>
          <a:p>
            <a:pPr algn="just"/>
            <a:r>
              <a:rPr lang="en-GB" sz="1700" b="1" dirty="0">
                <a:ea typeface="+mn-lt"/>
                <a:cs typeface="+mn-lt"/>
              </a:rPr>
              <a:t>High Complexity</a:t>
            </a:r>
            <a:r>
              <a:rPr lang="en-GB" sz="1700" dirty="0">
                <a:ea typeface="+mn-lt"/>
                <a:cs typeface="+mn-lt"/>
              </a:rPr>
              <a:t> – Autoencoder-LSTM increases computational overhead, challenging real-time detection in large SCADA systems.</a:t>
            </a:r>
            <a:endParaRPr lang="en-GB" sz="1700" dirty="0"/>
          </a:p>
          <a:p>
            <a:pPr algn="just"/>
            <a:endParaRPr lang="en-GB" sz="1700" b="1" dirty="0"/>
          </a:p>
        </p:txBody>
      </p:sp>
      <p:sp>
        <p:nvSpPr>
          <p:cNvPr id="4" name="TextBox 3">
            <a:extLst>
              <a:ext uri="{FF2B5EF4-FFF2-40B4-BE49-F238E27FC236}">
                <a16:creationId xmlns:a16="http://schemas.microsoft.com/office/drawing/2014/main" id="{51804BA9-4301-921D-E7BF-822F23A0742F}"/>
              </a:ext>
            </a:extLst>
          </p:cNvPr>
          <p:cNvSpPr txBox="1"/>
          <p:nvPr/>
        </p:nvSpPr>
        <p:spPr>
          <a:xfrm>
            <a:off x="6421644" y="1603348"/>
            <a:ext cx="5369145" cy="4539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700" b="1" dirty="0">
                <a:highlight>
                  <a:srgbClr val="C7DBE1"/>
                </a:highlight>
              </a:rPr>
              <a:t>PAPER 2: </a:t>
            </a:r>
            <a:r>
              <a:rPr lang="en-GB" sz="1700" b="1" dirty="0">
                <a:highlight>
                  <a:srgbClr val="C7DBE1"/>
                </a:highlight>
                <a:ea typeface="+mn-lt"/>
                <a:cs typeface="+mn-lt"/>
              </a:rPr>
              <a:t>An effective intrusion detection scheme for Distributed Network Protocol 3 (DNP3) applied in SCADA-enabled IoT applications</a:t>
            </a:r>
            <a:endParaRPr lang="en-GB" sz="1700" b="1" dirty="0">
              <a:highlight>
                <a:srgbClr val="C7DBE1"/>
              </a:highlight>
            </a:endParaRPr>
          </a:p>
          <a:p>
            <a:pPr algn="just"/>
            <a:endParaRPr lang="en-GB" sz="1700" b="1" dirty="0"/>
          </a:p>
          <a:p>
            <a:pPr algn="just"/>
            <a:r>
              <a:rPr lang="en-GB" sz="1700" b="1" dirty="0"/>
              <a:t>ADVANTAGES:</a:t>
            </a:r>
          </a:p>
          <a:p>
            <a:pPr algn="just"/>
            <a:r>
              <a:rPr lang="en-GB" sz="1700" b="1" dirty="0">
                <a:ea typeface="+mn-lt"/>
                <a:cs typeface="+mn-lt"/>
              </a:rPr>
              <a:t>Multi-Class Classification</a:t>
            </a:r>
            <a:r>
              <a:rPr lang="en-GB" sz="1700" dirty="0">
                <a:ea typeface="+mn-lt"/>
                <a:cs typeface="+mn-lt"/>
              </a:rPr>
              <a:t> – Classifies eight DNP3 attack types, improving threat differentiation and precision.</a:t>
            </a:r>
            <a:endParaRPr lang="en-GB" sz="1700" dirty="0"/>
          </a:p>
          <a:p>
            <a:pPr algn="just"/>
            <a:r>
              <a:rPr lang="en-GB" sz="1700" b="1" dirty="0">
                <a:ea typeface="+mn-lt"/>
                <a:cs typeface="+mn-lt"/>
              </a:rPr>
              <a:t>Optimized Features &amp; Accuracy</a:t>
            </a:r>
            <a:r>
              <a:rPr lang="en-GB" sz="1700" dirty="0">
                <a:ea typeface="+mn-lt"/>
                <a:cs typeface="+mn-lt"/>
              </a:rPr>
              <a:t> – Uses 99 features with </a:t>
            </a:r>
            <a:r>
              <a:rPr lang="en-GB" sz="1700" dirty="0" err="1">
                <a:ea typeface="+mn-lt"/>
                <a:cs typeface="+mn-lt"/>
              </a:rPr>
              <a:t>XGBoost</a:t>
            </a:r>
            <a:r>
              <a:rPr lang="en-GB" sz="1700" dirty="0">
                <a:ea typeface="+mn-lt"/>
                <a:cs typeface="+mn-lt"/>
              </a:rPr>
              <a:t>, Random Forest, and Decision Trees, achieving 99.56% accuracy in SCADA threat  classification.</a:t>
            </a:r>
            <a:endParaRPr lang="en-GB" sz="1700" dirty="0"/>
          </a:p>
          <a:p>
            <a:pPr algn="just"/>
            <a:endParaRPr lang="en-GB" sz="1700" b="1" dirty="0"/>
          </a:p>
          <a:p>
            <a:pPr algn="just"/>
            <a:r>
              <a:rPr lang="en-GB" sz="1700" b="1" dirty="0"/>
              <a:t>DISADVANTAGES:</a:t>
            </a:r>
          </a:p>
          <a:p>
            <a:pPr algn="just"/>
            <a:r>
              <a:rPr lang="en-GB" sz="1700" b="1" dirty="0">
                <a:ea typeface="+mn-lt"/>
                <a:cs typeface="+mn-lt"/>
              </a:rPr>
              <a:t>Labeled Data Dependence</a:t>
            </a:r>
            <a:r>
              <a:rPr lang="en-GB" sz="1700" dirty="0">
                <a:ea typeface="+mn-lt"/>
                <a:cs typeface="+mn-lt"/>
              </a:rPr>
              <a:t> – Limited effectiveness against novel cyber threats without prior training data.</a:t>
            </a:r>
          </a:p>
          <a:p>
            <a:pPr algn="just"/>
            <a:r>
              <a:rPr lang="en-GB" sz="1700" b="1" dirty="0">
                <a:ea typeface="+mn-lt"/>
                <a:cs typeface="+mn-lt"/>
              </a:rPr>
              <a:t>Real-Time Constraints</a:t>
            </a:r>
            <a:r>
              <a:rPr lang="en-GB" sz="1700" dirty="0">
                <a:ea typeface="+mn-lt"/>
                <a:cs typeface="+mn-lt"/>
              </a:rPr>
              <a:t> – Preprocessing and feature selection may introduce latency in SCADA monitoring.</a:t>
            </a:r>
            <a:endParaRPr lang="en-GB" sz="1700" dirty="0"/>
          </a:p>
          <a:p>
            <a:pPr algn="just"/>
            <a:endParaRPr lang="en-GB" sz="1700" b="1" dirty="0"/>
          </a:p>
        </p:txBody>
      </p:sp>
    </p:spTree>
    <p:extLst>
      <p:ext uri="{BB962C8B-B14F-4D97-AF65-F5344CB8AC3E}">
        <p14:creationId xmlns:p14="http://schemas.microsoft.com/office/powerpoint/2010/main" val="150043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58636" y="683573"/>
            <a:ext cx="6573022" cy="1033011"/>
          </a:xfrm>
          <a:noFill/>
        </p:spPr>
        <p:txBody>
          <a:bodyPr anchor="t" anchorCtr="0"/>
          <a:lstStyle/>
          <a:p>
            <a:pPr algn="ctr"/>
            <a:r>
              <a:rPr lang="en-US" sz="4000" dirty="0">
                <a:highlight>
                  <a:srgbClr val="C7DBE1"/>
                </a:highlight>
                <a:cs typeface="Posterama"/>
              </a:rPr>
              <a:t>PROPOSED INTRUSION DETECTION SYSTEM - 1</a:t>
            </a:r>
            <a:endParaRPr lang="en-US" dirty="0"/>
          </a:p>
        </p:txBody>
      </p:sp>
      <p:sp>
        <p:nvSpPr>
          <p:cNvPr id="5" name="TextBox 5">
            <a:extLst>
              <a:ext uri="{FF2B5EF4-FFF2-40B4-BE49-F238E27FC236}">
                <a16:creationId xmlns:a16="http://schemas.microsoft.com/office/drawing/2014/main" id="{5767E252-75B1-2BF3-06EE-0D62F1B91146}"/>
              </a:ext>
            </a:extLst>
          </p:cNvPr>
          <p:cNvSpPr txBox="1"/>
          <p:nvPr/>
        </p:nvSpPr>
        <p:spPr>
          <a:xfrm>
            <a:off x="863255" y="2188398"/>
            <a:ext cx="6584356" cy="440120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sz="2000" b="1" dirty="0">
                <a:ea typeface="+mn-lt"/>
                <a:cs typeface="+mn-lt"/>
              </a:rPr>
              <a:t>Anomaly detection</a:t>
            </a:r>
            <a:r>
              <a:rPr lang="en-US" sz="2000" dirty="0">
                <a:ea typeface="+mn-lt"/>
                <a:cs typeface="+mn-lt"/>
              </a:rPr>
              <a:t> refers to the identification of unusual patterns, anomalous events, or data points that deviate from expected behavior. In the proposed framework, </a:t>
            </a:r>
            <a:r>
              <a:rPr lang="en-US" sz="2000" b="1" dirty="0">
                <a:ea typeface="+mn-lt"/>
                <a:cs typeface="+mn-lt"/>
              </a:rPr>
              <a:t>all attack types</a:t>
            </a:r>
            <a:r>
              <a:rPr lang="en-US" sz="2000" dirty="0">
                <a:ea typeface="+mn-lt"/>
                <a:cs typeface="+mn-lt"/>
              </a:rPr>
              <a:t> are classified as a </a:t>
            </a:r>
            <a:r>
              <a:rPr lang="en-US" sz="2000" b="1" dirty="0">
                <a:ea typeface="+mn-lt"/>
                <a:cs typeface="+mn-lt"/>
              </a:rPr>
              <a:t>single, anomalous class</a:t>
            </a:r>
            <a:r>
              <a:rPr lang="en-US" sz="2000" dirty="0">
                <a:ea typeface="+mn-lt"/>
                <a:cs typeface="+mn-lt"/>
              </a:rPr>
              <a:t>, while the other, </a:t>
            </a:r>
            <a:r>
              <a:rPr lang="en-US" sz="2000" b="1" dirty="0">
                <a:ea typeface="+mn-lt"/>
                <a:cs typeface="+mn-lt"/>
              </a:rPr>
              <a:t>non-attack data</a:t>
            </a:r>
            <a:r>
              <a:rPr lang="en-US" sz="2000" dirty="0">
                <a:ea typeface="+mn-lt"/>
                <a:cs typeface="+mn-lt"/>
              </a:rPr>
              <a:t> is labeled as </a:t>
            </a:r>
            <a:r>
              <a:rPr lang="en-US" sz="2000" b="1" dirty="0">
                <a:ea typeface="+mn-lt"/>
                <a:cs typeface="+mn-lt"/>
              </a:rPr>
              <a:t>normal class.</a:t>
            </a:r>
            <a:endParaRPr lang="en-US" sz="2000" dirty="0">
              <a:ea typeface="+mn-lt"/>
              <a:cs typeface="+mn-lt"/>
            </a:endParaRPr>
          </a:p>
          <a:p>
            <a:pPr marL="285750" indent="-285750" algn="just">
              <a:buFont typeface="Arial"/>
              <a:buChar char="•"/>
            </a:pPr>
            <a:endParaRPr lang="en-US" sz="2000" dirty="0">
              <a:ea typeface="+mn-lt"/>
              <a:cs typeface="+mn-lt"/>
            </a:endParaRPr>
          </a:p>
          <a:p>
            <a:pPr marL="285750" indent="-285750" algn="just">
              <a:buFont typeface="Arial"/>
              <a:buChar char="•"/>
            </a:pPr>
            <a:r>
              <a:rPr lang="en-US" sz="2000" dirty="0">
                <a:ea typeface="+mn-lt"/>
                <a:cs typeface="+mn-lt"/>
              </a:rPr>
              <a:t>To simulate a real-world environment, the dataset used in this study is </a:t>
            </a:r>
            <a:r>
              <a:rPr lang="en-US" sz="2000" b="1" dirty="0">
                <a:ea typeface="+mn-lt"/>
                <a:cs typeface="+mn-lt"/>
              </a:rPr>
              <a:t>subjected to manual data augmentation</a:t>
            </a:r>
            <a:r>
              <a:rPr lang="en-US" sz="2000" dirty="0">
                <a:ea typeface="+mn-lt"/>
                <a:cs typeface="+mn-lt"/>
              </a:rPr>
              <a:t>, generating </a:t>
            </a:r>
            <a:r>
              <a:rPr lang="en-US" sz="2000" b="1" dirty="0">
                <a:ea typeface="+mn-lt"/>
                <a:cs typeface="+mn-lt"/>
              </a:rPr>
              <a:t>1,398 normal</a:t>
            </a:r>
            <a:r>
              <a:rPr lang="en-US" sz="2000" dirty="0">
                <a:ea typeface="+mn-lt"/>
                <a:cs typeface="+mn-lt"/>
              </a:rPr>
              <a:t> traffic data points. Furthermore, varying </a:t>
            </a:r>
            <a:r>
              <a:rPr lang="en-US" sz="2000" b="1" dirty="0">
                <a:ea typeface="+mn-lt"/>
                <a:cs typeface="+mn-lt"/>
              </a:rPr>
              <a:t>levels of intrusion,</a:t>
            </a:r>
            <a:r>
              <a:rPr lang="en-US" sz="2000" dirty="0">
                <a:ea typeface="+mn-lt"/>
                <a:cs typeface="+mn-lt"/>
              </a:rPr>
              <a:t> approximately </a:t>
            </a:r>
            <a:r>
              <a:rPr lang="en-US" sz="2000" b="1" dirty="0">
                <a:ea typeface="+mn-lt"/>
                <a:cs typeface="+mn-lt"/>
              </a:rPr>
              <a:t>1%, 3%, 5%, and 7%</a:t>
            </a:r>
            <a:r>
              <a:rPr lang="en-US" sz="2000" dirty="0">
                <a:ea typeface="+mn-lt"/>
                <a:cs typeface="+mn-lt"/>
              </a:rPr>
              <a:t> of anomalous data are introduced relative to the normal traffic, effectively mimicking realistic data flow patterns.</a:t>
            </a:r>
            <a:endParaRPr lang="en-US" sz="2000" dirty="0"/>
          </a:p>
          <a:p>
            <a:pPr algn="just"/>
            <a:endParaRPr lang="en-IN" sz="2000" b="1" dirty="0"/>
          </a:p>
          <a:p>
            <a:pPr algn="just"/>
            <a:endParaRPr lang="en-US" sz="2000" dirty="0"/>
          </a:p>
        </p:txBody>
      </p:sp>
      <p:pic>
        <p:nvPicPr>
          <p:cNvPr id="4" name="Picture 3" descr="A group of blue fish&#10;&#10;AI-generated content may be incorrect.">
            <a:extLst>
              <a:ext uri="{FF2B5EF4-FFF2-40B4-BE49-F238E27FC236}">
                <a16:creationId xmlns:a16="http://schemas.microsoft.com/office/drawing/2014/main" id="{90000A92-6DFC-9E7F-91D3-629F23A8C822}"/>
              </a:ext>
            </a:extLst>
          </p:cNvPr>
          <p:cNvPicPr>
            <a:picLocks noChangeAspect="1"/>
          </p:cNvPicPr>
          <p:nvPr/>
        </p:nvPicPr>
        <p:blipFill>
          <a:blip r:embed="rId2"/>
          <a:stretch>
            <a:fillRect/>
          </a:stretch>
        </p:blipFill>
        <p:spPr>
          <a:xfrm>
            <a:off x="7611950" y="2745912"/>
            <a:ext cx="6146811" cy="4224422"/>
          </a:xfrm>
          <a:prstGeom prst="rect">
            <a:avLst/>
          </a:prstGeom>
          <a:ln>
            <a:solidFill>
              <a:schemeClr val="bg1"/>
            </a:solidFill>
          </a:ln>
        </p:spPr>
      </p:pic>
      <p:pic>
        <p:nvPicPr>
          <p:cNvPr id="6" name="Picture 5" descr="A group of blue fish&#10;&#10;AI-generated content may be incorrect.">
            <a:extLst>
              <a:ext uri="{FF2B5EF4-FFF2-40B4-BE49-F238E27FC236}">
                <a16:creationId xmlns:a16="http://schemas.microsoft.com/office/drawing/2014/main" id="{60FE84CB-A129-358A-0059-C5B88FB0070B}"/>
              </a:ext>
            </a:extLst>
          </p:cNvPr>
          <p:cNvPicPr>
            <a:picLocks noChangeAspect="1"/>
          </p:cNvPicPr>
          <p:nvPr/>
        </p:nvPicPr>
        <p:blipFill>
          <a:blip r:embed="rId2"/>
          <a:srcRect l="-46" r="-185" b="15135"/>
          <a:stretch/>
        </p:blipFill>
        <p:spPr>
          <a:xfrm>
            <a:off x="7597740" y="-302090"/>
            <a:ext cx="6161034" cy="3585052"/>
          </a:xfrm>
          <a:prstGeom prst="rect">
            <a:avLst/>
          </a:prstGeom>
          <a:ln>
            <a:solidFill>
              <a:schemeClr val="bg1"/>
            </a:solidFill>
          </a:ln>
        </p:spPr>
      </p:pic>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5A9C7-CA50-D207-786C-8D391677D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68A7-26A0-88A8-EFF8-834B7AE27B73}"/>
              </a:ext>
            </a:extLst>
          </p:cNvPr>
          <p:cNvSpPr>
            <a:spLocks noGrp="1"/>
          </p:cNvSpPr>
          <p:nvPr>
            <p:ph type="title"/>
          </p:nvPr>
        </p:nvSpPr>
        <p:spPr>
          <a:xfrm>
            <a:off x="858636" y="820051"/>
            <a:ext cx="6573022" cy="1033011"/>
          </a:xfrm>
          <a:noFill/>
        </p:spPr>
        <p:txBody>
          <a:bodyPr anchor="t" anchorCtr="0"/>
          <a:lstStyle/>
          <a:p>
            <a:pPr algn="ctr"/>
            <a:r>
              <a:rPr lang="en-US" sz="4000" dirty="0">
                <a:highlight>
                  <a:srgbClr val="C7DBE1"/>
                </a:highlight>
                <a:cs typeface="Posterama"/>
              </a:rPr>
              <a:t>PROPOSED INTRUSION DETECTION SYSTEM -2</a:t>
            </a:r>
            <a:endParaRPr lang="en-US" dirty="0"/>
          </a:p>
        </p:txBody>
      </p:sp>
      <p:sp>
        <p:nvSpPr>
          <p:cNvPr id="5" name="TextBox 5">
            <a:extLst>
              <a:ext uri="{FF2B5EF4-FFF2-40B4-BE49-F238E27FC236}">
                <a16:creationId xmlns:a16="http://schemas.microsoft.com/office/drawing/2014/main" id="{8E2C3880-9666-7381-BFB9-BDD88CA76D74}"/>
              </a:ext>
            </a:extLst>
          </p:cNvPr>
          <p:cNvSpPr txBox="1"/>
          <p:nvPr/>
        </p:nvSpPr>
        <p:spPr>
          <a:xfrm>
            <a:off x="863255" y="2051920"/>
            <a:ext cx="6584356" cy="409342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ea typeface="+mn-lt"/>
                <a:cs typeface="+mn-lt"/>
              </a:rPr>
              <a:t>1) Gaussian Noise Injection:</a:t>
            </a:r>
            <a:r>
              <a:rPr lang="en-US" sz="2000">
                <a:ea typeface="+mn-lt"/>
                <a:cs typeface="+mn-lt"/>
              </a:rPr>
              <a:t> Gaussian noise is introduced into the dataset to simulate real-world perturbations and ensure that sensitive features are not overfitted by the model.</a:t>
            </a:r>
            <a:endParaRPr lang="en-US"/>
          </a:p>
          <a:p>
            <a:pPr algn="just"/>
            <a:endParaRPr lang="en-US" sz="2000">
              <a:ea typeface="+mn-lt"/>
              <a:cs typeface="+mn-lt"/>
            </a:endParaRPr>
          </a:p>
          <a:p>
            <a:pPr algn="just"/>
            <a:r>
              <a:rPr lang="en-US" sz="2000" b="1">
                <a:ea typeface="+mn-lt"/>
                <a:cs typeface="+mn-lt"/>
              </a:rPr>
              <a:t>2) Dimensionality Reduction using Principal Component Analysis (PCA)</a:t>
            </a:r>
            <a:r>
              <a:rPr lang="en-US" sz="2000">
                <a:ea typeface="+mn-lt"/>
                <a:cs typeface="+mn-lt"/>
              </a:rPr>
              <a:t> is used for dimensionality reduction to project data into a lower-dimensional space and filter out less informative features while preserving the variance in the data.</a:t>
            </a:r>
            <a:endParaRPr lang="en-US"/>
          </a:p>
          <a:p>
            <a:pPr algn="just"/>
            <a:endParaRPr lang="en-US" sz="2000"/>
          </a:p>
          <a:p>
            <a:pPr algn="just"/>
            <a:r>
              <a:rPr lang="en-US" sz="2000" b="1">
                <a:ea typeface="+mn-lt"/>
                <a:cs typeface="+mn-lt"/>
              </a:rPr>
              <a:t>3) Random Forest Classifier</a:t>
            </a:r>
            <a:r>
              <a:rPr lang="en-US" sz="2000">
                <a:ea typeface="+mn-lt"/>
                <a:cs typeface="+mn-lt"/>
              </a:rPr>
              <a:t>: Of all the Machine learning classifiers  (like SVM, Decision trees, ANN, </a:t>
            </a:r>
            <a:r>
              <a:rPr lang="en-US" sz="2000" err="1">
                <a:ea typeface="+mn-lt"/>
                <a:cs typeface="+mn-lt"/>
              </a:rPr>
              <a:t>XGBoost</a:t>
            </a:r>
            <a:r>
              <a:rPr lang="en-US" sz="2000">
                <a:ea typeface="+mn-lt"/>
                <a:cs typeface="+mn-lt"/>
              </a:rPr>
              <a:t>, and Random forest) tried out for Anomaly detection for this dataset, Random Forest outperforms all others.</a:t>
            </a:r>
            <a:endParaRPr lang="en-US" sz="2000"/>
          </a:p>
        </p:txBody>
      </p:sp>
      <p:pic>
        <p:nvPicPr>
          <p:cNvPr id="3" name="Picture 2" descr="A diagram of data processing&#10;&#10;AI-generated content may be incorrect.">
            <a:extLst>
              <a:ext uri="{FF2B5EF4-FFF2-40B4-BE49-F238E27FC236}">
                <a16:creationId xmlns:a16="http://schemas.microsoft.com/office/drawing/2014/main" id="{D816E0C5-981B-8F30-02E5-70F36E49133B}"/>
              </a:ext>
            </a:extLst>
          </p:cNvPr>
          <p:cNvPicPr>
            <a:picLocks noChangeAspect="1"/>
          </p:cNvPicPr>
          <p:nvPr/>
        </p:nvPicPr>
        <p:blipFill>
          <a:blip r:embed="rId2"/>
          <a:srcRect t="45339"/>
          <a:stretch/>
        </p:blipFill>
        <p:spPr>
          <a:xfrm>
            <a:off x="7458075" y="3250405"/>
            <a:ext cx="4737100" cy="2901157"/>
          </a:xfrm>
          <a:prstGeom prst="rect">
            <a:avLst/>
          </a:prstGeom>
        </p:spPr>
      </p:pic>
      <p:pic>
        <p:nvPicPr>
          <p:cNvPr id="7" name="Picture 6" descr="A diagram of data processing&#10;&#10;AI-generated content may be incorrect.">
            <a:extLst>
              <a:ext uri="{FF2B5EF4-FFF2-40B4-BE49-F238E27FC236}">
                <a16:creationId xmlns:a16="http://schemas.microsoft.com/office/drawing/2014/main" id="{0BF1FF45-B35B-99E2-56BD-A7E116C2A870}"/>
              </a:ext>
            </a:extLst>
          </p:cNvPr>
          <p:cNvPicPr>
            <a:picLocks noChangeAspect="1"/>
          </p:cNvPicPr>
          <p:nvPr/>
        </p:nvPicPr>
        <p:blipFill>
          <a:blip r:embed="rId2"/>
          <a:srcRect b="65339"/>
          <a:stretch/>
        </p:blipFill>
        <p:spPr>
          <a:xfrm>
            <a:off x="7442122" y="1410757"/>
            <a:ext cx="4737100" cy="1839648"/>
          </a:xfrm>
          <a:prstGeom prst="rect">
            <a:avLst/>
          </a:prstGeom>
        </p:spPr>
      </p:pic>
    </p:spTree>
    <p:extLst>
      <p:ext uri="{BB962C8B-B14F-4D97-AF65-F5344CB8AC3E}">
        <p14:creationId xmlns:p14="http://schemas.microsoft.com/office/powerpoint/2010/main" val="173197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9229-46A5-0DE2-3A67-954678AEA4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422900-6DEA-788C-DC66-145047F8F35C}"/>
              </a:ext>
            </a:extLst>
          </p:cNvPr>
          <p:cNvSpPr txBox="1"/>
          <p:nvPr/>
        </p:nvSpPr>
        <p:spPr>
          <a:xfrm>
            <a:off x="655190" y="2007497"/>
            <a:ext cx="5529263" cy="3477875"/>
          </a:xfrm>
          <a:prstGeom prst="rect">
            <a:avLst/>
          </a:prstGeom>
          <a:noFill/>
        </p:spPr>
        <p:txBody>
          <a:bodyPr wrap="square" rtlCol="0">
            <a:spAutoFit/>
          </a:bodyPr>
          <a:lstStyle/>
          <a:p>
            <a:pPr marL="457200" indent="-457200">
              <a:buAutoNum type="arabicPeriod"/>
            </a:pPr>
            <a:r>
              <a:rPr lang="en-US" sz="2000" b="1" dirty="0"/>
              <a:t>Feature Scaling (Normalization):</a:t>
            </a:r>
            <a:r>
              <a:rPr lang="en-US" sz="2000" dirty="0"/>
              <a:t>Ensures uniform feature scales using StandardScaler(), preventing dominance of large-value features and improving model efficiency.  </a:t>
            </a:r>
          </a:p>
          <a:p>
            <a:pPr marL="457200" indent="-457200">
              <a:buAutoNum type="arabicPeriod"/>
            </a:pPr>
            <a:endParaRPr lang="en-US" sz="2000" dirty="0"/>
          </a:p>
          <a:p>
            <a:pPr marL="457200" indent="-457200">
              <a:buAutoNum type="arabicPeriod"/>
            </a:pPr>
            <a:r>
              <a:rPr lang="en-US" sz="2000" b="1" dirty="0"/>
              <a:t>Dimensionality Reduction (PCA): </a:t>
            </a:r>
            <a:r>
              <a:rPr lang="en-US" sz="2000" dirty="0"/>
              <a:t>Reduces dimensions from 102 to 20 while preserving 90%+ variance, eliminating redundancy.  </a:t>
            </a:r>
          </a:p>
          <a:p>
            <a:pPr marL="457200" indent="-457200">
              <a:buAutoNum type="arabicPeriod"/>
            </a:pPr>
            <a:endParaRPr lang="en-US" sz="2000" dirty="0"/>
          </a:p>
          <a:p>
            <a:pPr marL="457200" indent="-457200">
              <a:buAutoNum type="arabicPeriod"/>
            </a:pPr>
            <a:r>
              <a:rPr lang="en-US" sz="2000" b="1" dirty="0"/>
              <a:t>Outcome: </a:t>
            </a:r>
            <a:r>
              <a:rPr lang="en-US" sz="2000" dirty="0"/>
              <a:t>Enhances training and inference speed while minimizing overfitting risk.</a:t>
            </a:r>
            <a:endParaRPr lang="en-IN" sz="2000" dirty="0"/>
          </a:p>
        </p:txBody>
      </p:sp>
      <p:pic>
        <p:nvPicPr>
          <p:cNvPr id="5" name="Picture 4">
            <a:extLst>
              <a:ext uri="{FF2B5EF4-FFF2-40B4-BE49-F238E27FC236}">
                <a16:creationId xmlns:a16="http://schemas.microsoft.com/office/drawing/2014/main" id="{3B387BDF-6ADD-AE35-1713-DC659679FDB2}"/>
              </a:ext>
            </a:extLst>
          </p:cNvPr>
          <p:cNvPicPr>
            <a:picLocks noChangeAspect="1"/>
          </p:cNvPicPr>
          <p:nvPr/>
        </p:nvPicPr>
        <p:blipFill>
          <a:blip r:embed="rId2"/>
          <a:stretch>
            <a:fillRect/>
          </a:stretch>
        </p:blipFill>
        <p:spPr>
          <a:xfrm>
            <a:off x="6729413" y="1743076"/>
            <a:ext cx="5221001" cy="4369144"/>
          </a:xfrm>
          <a:prstGeom prst="rect">
            <a:avLst/>
          </a:prstGeom>
        </p:spPr>
      </p:pic>
      <p:sp>
        <p:nvSpPr>
          <p:cNvPr id="4" name="Title 1">
            <a:extLst>
              <a:ext uri="{FF2B5EF4-FFF2-40B4-BE49-F238E27FC236}">
                <a16:creationId xmlns:a16="http://schemas.microsoft.com/office/drawing/2014/main" id="{259F4FC5-626C-A31A-3410-C10B799DB653}"/>
              </a:ext>
            </a:extLst>
          </p:cNvPr>
          <p:cNvSpPr txBox="1">
            <a:spLocks/>
          </p:cNvSpPr>
          <p:nvPr/>
        </p:nvSpPr>
        <p:spPr>
          <a:xfrm>
            <a:off x="384550" y="710065"/>
            <a:ext cx="11807450" cy="1033011"/>
          </a:xfrm>
          <a:prstGeom prst="rect">
            <a:avLst/>
          </a:prstGeom>
          <a:noFill/>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US" sz="4000" dirty="0">
                <a:highlight>
                  <a:srgbClr val="C7DBE1"/>
                </a:highlight>
                <a:cs typeface="Posterama"/>
              </a:rPr>
              <a:t>dimensionality reduction using PCA</a:t>
            </a:r>
            <a:endParaRPr lang="en-US" dirty="0"/>
          </a:p>
        </p:txBody>
      </p:sp>
    </p:spTree>
    <p:extLst>
      <p:ext uri="{BB962C8B-B14F-4D97-AF65-F5344CB8AC3E}">
        <p14:creationId xmlns:p14="http://schemas.microsoft.com/office/powerpoint/2010/main" val="2489570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770BA-E843-2381-658E-1D98D13EE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B8619-328B-667C-F9FB-2C1CC4E76DC2}"/>
              </a:ext>
            </a:extLst>
          </p:cNvPr>
          <p:cNvSpPr>
            <a:spLocks noGrp="1"/>
          </p:cNvSpPr>
          <p:nvPr>
            <p:ph type="title"/>
          </p:nvPr>
        </p:nvSpPr>
        <p:spPr>
          <a:xfrm>
            <a:off x="858984" y="808677"/>
            <a:ext cx="9018441" cy="509847"/>
          </a:xfrm>
          <a:noFill/>
        </p:spPr>
        <p:txBody>
          <a:bodyPr anchor="t" anchorCtr="0"/>
          <a:lstStyle/>
          <a:p>
            <a:r>
              <a:rPr lang="en-US" sz="3600">
                <a:highlight>
                  <a:srgbClr val="C7DBE1"/>
                </a:highlight>
                <a:cs typeface="Posterama"/>
              </a:rPr>
              <a:t>Random forest architecture</a:t>
            </a:r>
          </a:p>
        </p:txBody>
      </p:sp>
      <p:sp>
        <p:nvSpPr>
          <p:cNvPr id="3" name="TextBox 2">
            <a:extLst>
              <a:ext uri="{FF2B5EF4-FFF2-40B4-BE49-F238E27FC236}">
                <a16:creationId xmlns:a16="http://schemas.microsoft.com/office/drawing/2014/main" id="{0F47F5BB-0989-86E8-F5DE-09C1CB801941}"/>
              </a:ext>
            </a:extLst>
          </p:cNvPr>
          <p:cNvSpPr txBox="1"/>
          <p:nvPr/>
        </p:nvSpPr>
        <p:spPr>
          <a:xfrm>
            <a:off x="858984" y="2173129"/>
            <a:ext cx="5934041" cy="286232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dirty="0"/>
              <a:t>Random Forest (RF) is an </a:t>
            </a:r>
            <a:r>
              <a:rPr lang="en-US" b="1" dirty="0"/>
              <a:t>ensemble learning algorithm</a:t>
            </a:r>
            <a:r>
              <a:rPr lang="en-US" dirty="0"/>
              <a:t> that constructs multiple decision trees and combines their predictions to improve accuracy and reduce overfitting, which is widely used for </a:t>
            </a:r>
            <a:r>
              <a:rPr lang="en-US" b="1" dirty="0"/>
              <a:t>classification and anomaly detection</a:t>
            </a:r>
            <a:r>
              <a:rPr lang="en-US" dirty="0"/>
              <a:t> due to its robustness and efficiency.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ea typeface="+mn-lt"/>
                <a:cs typeface="+mn-lt"/>
              </a:rPr>
              <a:t>This diversity is achieved through a technique called bagging (bootstrap aggregating). Bagging involves creating multiple random samples of the training data with replacement and training a separate decision tree on each sample.</a:t>
            </a:r>
            <a:endParaRPr lang="en-US" dirty="0"/>
          </a:p>
        </p:txBody>
      </p:sp>
      <p:pic>
        <p:nvPicPr>
          <p:cNvPr id="4" name="Picture 3">
            <a:extLst>
              <a:ext uri="{FF2B5EF4-FFF2-40B4-BE49-F238E27FC236}">
                <a16:creationId xmlns:a16="http://schemas.microsoft.com/office/drawing/2014/main" id="{FEDA17FD-586F-40E6-F8D6-D35004FF9151}"/>
              </a:ext>
            </a:extLst>
          </p:cNvPr>
          <p:cNvPicPr>
            <a:picLocks noChangeAspect="1"/>
          </p:cNvPicPr>
          <p:nvPr/>
        </p:nvPicPr>
        <p:blipFill>
          <a:blip r:embed="rId2"/>
          <a:srcRect l="13239" t="-80" r="14648"/>
          <a:stretch/>
        </p:blipFill>
        <p:spPr>
          <a:xfrm>
            <a:off x="7186380" y="1719091"/>
            <a:ext cx="4361932" cy="4652001"/>
          </a:xfrm>
          <a:prstGeom prst="rect">
            <a:avLst/>
          </a:prstGeom>
          <a:ln>
            <a:noFill/>
          </a:ln>
          <a:effectLst>
            <a:softEdge rad="112500"/>
          </a:effectLst>
        </p:spPr>
      </p:pic>
    </p:spTree>
    <p:extLst>
      <p:ext uri="{BB962C8B-B14F-4D97-AF65-F5344CB8AC3E}">
        <p14:creationId xmlns:p14="http://schemas.microsoft.com/office/powerpoint/2010/main" val="4987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7A51-961A-42AC-2BF3-B61D8B04A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5C45-0CA0-3A0A-A205-25C96C45B255}"/>
              </a:ext>
            </a:extLst>
          </p:cNvPr>
          <p:cNvSpPr>
            <a:spLocks noGrp="1"/>
          </p:cNvSpPr>
          <p:nvPr>
            <p:ph type="title"/>
          </p:nvPr>
        </p:nvSpPr>
        <p:spPr>
          <a:xfrm>
            <a:off x="942111" y="783243"/>
            <a:ext cx="5480855" cy="509847"/>
          </a:xfrm>
          <a:noFill/>
        </p:spPr>
        <p:txBody>
          <a:bodyPr anchor="t" anchorCtr="0"/>
          <a:lstStyle/>
          <a:p>
            <a:r>
              <a:rPr lang="en-US" sz="3600" dirty="0">
                <a:highlight>
                  <a:srgbClr val="C7DBE1"/>
                </a:highlight>
                <a:cs typeface="Posterama"/>
              </a:rPr>
              <a:t>SOFTWARE RESULTS</a:t>
            </a:r>
          </a:p>
        </p:txBody>
      </p:sp>
      <p:sp>
        <p:nvSpPr>
          <p:cNvPr id="3" name="TextBox 2">
            <a:extLst>
              <a:ext uri="{FF2B5EF4-FFF2-40B4-BE49-F238E27FC236}">
                <a16:creationId xmlns:a16="http://schemas.microsoft.com/office/drawing/2014/main" id="{A3F9C7BC-248B-67A6-2A86-BE193201F93A}"/>
              </a:ext>
            </a:extLst>
          </p:cNvPr>
          <p:cNvSpPr txBox="1"/>
          <p:nvPr/>
        </p:nvSpPr>
        <p:spPr>
          <a:xfrm>
            <a:off x="1005839" y="1828800"/>
            <a:ext cx="107594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t>
            </a:r>
            <a:r>
              <a:rPr lang="en-US" b="1" dirty="0">
                <a:ea typeface="+mn-lt"/>
                <a:cs typeface="+mn-lt"/>
              </a:rPr>
              <a:t>Random Forest Classifier (RFC)</a:t>
            </a:r>
            <a:r>
              <a:rPr lang="en-US" dirty="0">
                <a:ea typeface="+mn-lt"/>
                <a:cs typeface="+mn-lt"/>
              </a:rPr>
              <a:t> was implemented for anomaly detection in </a:t>
            </a:r>
            <a:r>
              <a:rPr lang="en-US" b="1" dirty="0">
                <a:ea typeface="+mn-lt"/>
                <a:cs typeface="+mn-lt"/>
              </a:rPr>
              <a:t>DNP3-based SCADA systems</a:t>
            </a:r>
            <a:r>
              <a:rPr lang="en-US" dirty="0">
                <a:ea typeface="+mn-lt"/>
                <a:cs typeface="+mn-lt"/>
              </a:rPr>
              <a:t>. The model was evaluated at different </a:t>
            </a:r>
            <a:r>
              <a:rPr lang="en-US" b="1" dirty="0">
                <a:ea typeface="+mn-lt"/>
                <a:cs typeface="+mn-lt"/>
              </a:rPr>
              <a:t>intrusion rates (1%, 3%, 5%, 7%)</a:t>
            </a:r>
            <a:r>
              <a:rPr lang="en-US" dirty="0">
                <a:ea typeface="+mn-lt"/>
                <a:cs typeface="+mn-lt"/>
              </a:rPr>
              <a:t>, showing </a:t>
            </a:r>
            <a:r>
              <a:rPr lang="en-US" b="1" dirty="0">
                <a:ea typeface="+mn-lt"/>
                <a:cs typeface="+mn-lt"/>
              </a:rPr>
              <a:t>high accuracy and perfect recall</a:t>
            </a:r>
            <a:r>
              <a:rPr lang="en-US" dirty="0">
                <a:ea typeface="+mn-lt"/>
                <a:cs typeface="+mn-lt"/>
              </a:rPr>
              <a:t> across all cases.</a:t>
            </a:r>
          </a:p>
          <a:p>
            <a:endParaRPr lang="en-US" dirty="0"/>
          </a:p>
          <a:p>
            <a:endParaRPr lang="en-US" dirty="0"/>
          </a:p>
        </p:txBody>
      </p:sp>
      <p:graphicFrame>
        <p:nvGraphicFramePr>
          <p:cNvPr id="4" name="Table 3">
            <a:extLst>
              <a:ext uri="{FF2B5EF4-FFF2-40B4-BE49-F238E27FC236}">
                <a16:creationId xmlns:a16="http://schemas.microsoft.com/office/drawing/2014/main" id="{B4547493-0205-DA81-7C02-EA8E371AC7DF}"/>
              </a:ext>
            </a:extLst>
          </p:cNvPr>
          <p:cNvGraphicFramePr>
            <a:graphicFrameLocks noGrp="1"/>
          </p:cNvGraphicFramePr>
          <p:nvPr>
            <p:extLst>
              <p:ext uri="{D42A27DB-BD31-4B8C-83A1-F6EECF244321}">
                <p14:modId xmlns:p14="http://schemas.microsoft.com/office/powerpoint/2010/main" val="1994836793"/>
              </p:ext>
            </p:extLst>
          </p:nvPr>
        </p:nvGraphicFramePr>
        <p:xfrm>
          <a:off x="1137920" y="2824480"/>
          <a:ext cx="8168640" cy="2079570"/>
        </p:xfrm>
        <a:graphic>
          <a:graphicData uri="http://schemas.openxmlformats.org/drawingml/2006/table">
            <a:tbl>
              <a:tblPr firstRow="1" bandRow="1">
                <a:tableStyleId>{BC89EF96-8CEA-46FF-86C4-4CE0E7609802}</a:tableStyleId>
              </a:tblPr>
              <a:tblGrid>
                <a:gridCol w="1633728">
                  <a:extLst>
                    <a:ext uri="{9D8B030D-6E8A-4147-A177-3AD203B41FA5}">
                      <a16:colId xmlns:a16="http://schemas.microsoft.com/office/drawing/2014/main" val="3458668489"/>
                    </a:ext>
                  </a:extLst>
                </a:gridCol>
                <a:gridCol w="1633728">
                  <a:extLst>
                    <a:ext uri="{9D8B030D-6E8A-4147-A177-3AD203B41FA5}">
                      <a16:colId xmlns:a16="http://schemas.microsoft.com/office/drawing/2014/main" val="2003945148"/>
                    </a:ext>
                  </a:extLst>
                </a:gridCol>
                <a:gridCol w="1633728">
                  <a:extLst>
                    <a:ext uri="{9D8B030D-6E8A-4147-A177-3AD203B41FA5}">
                      <a16:colId xmlns:a16="http://schemas.microsoft.com/office/drawing/2014/main" val="3213480157"/>
                    </a:ext>
                  </a:extLst>
                </a:gridCol>
                <a:gridCol w="1633728">
                  <a:extLst>
                    <a:ext uri="{9D8B030D-6E8A-4147-A177-3AD203B41FA5}">
                      <a16:colId xmlns:a16="http://schemas.microsoft.com/office/drawing/2014/main" val="3350971866"/>
                    </a:ext>
                  </a:extLst>
                </a:gridCol>
                <a:gridCol w="1633728">
                  <a:extLst>
                    <a:ext uri="{9D8B030D-6E8A-4147-A177-3AD203B41FA5}">
                      <a16:colId xmlns:a16="http://schemas.microsoft.com/office/drawing/2014/main" val="424457464"/>
                    </a:ext>
                  </a:extLst>
                </a:gridCol>
              </a:tblGrid>
              <a:tr h="415914">
                <a:tc>
                  <a:txBody>
                    <a:bodyPr/>
                    <a:lstStyle/>
                    <a:p>
                      <a:r>
                        <a:rPr lang="en-US" dirty="0"/>
                        <a:t>Intrusion Rate</a:t>
                      </a:r>
                    </a:p>
                  </a:txBody>
                  <a:tcPr/>
                </a:tc>
                <a:tc>
                  <a:txBody>
                    <a:bodyPr/>
                    <a:lstStyle/>
                    <a:p>
                      <a:r>
                        <a:rPr lang="en-US" dirty="0"/>
                        <a:t>Accuracy </a:t>
                      </a:r>
                    </a:p>
                  </a:txBody>
                  <a:tcPr/>
                </a:tc>
                <a:tc>
                  <a:txBody>
                    <a:bodyPr/>
                    <a:lstStyle/>
                    <a:p>
                      <a:r>
                        <a:rPr lang="en-US" dirty="0"/>
                        <a:t>Precision</a:t>
                      </a:r>
                    </a:p>
                  </a:txBody>
                  <a:tcPr/>
                </a:tc>
                <a:tc>
                  <a:txBody>
                    <a:bodyPr/>
                    <a:lstStyle/>
                    <a:p>
                      <a:r>
                        <a:rPr lang="en-US" dirty="0"/>
                        <a:t>Recall</a:t>
                      </a:r>
                    </a:p>
                  </a:txBody>
                  <a:tcPr/>
                </a:tc>
                <a:tc>
                  <a:txBody>
                    <a:bodyPr/>
                    <a:lstStyle/>
                    <a:p>
                      <a:r>
                        <a:rPr lang="en-US" dirty="0"/>
                        <a:t>F1 - Score</a:t>
                      </a:r>
                    </a:p>
                  </a:txBody>
                  <a:tcPr/>
                </a:tc>
                <a:extLst>
                  <a:ext uri="{0D108BD9-81ED-4DB2-BD59-A6C34878D82A}">
                    <a16:rowId xmlns:a16="http://schemas.microsoft.com/office/drawing/2014/main" val="3382403457"/>
                  </a:ext>
                </a:extLst>
              </a:tr>
              <a:tr h="415914">
                <a:tc>
                  <a:txBody>
                    <a:bodyPr/>
                    <a:lstStyle/>
                    <a:p>
                      <a:r>
                        <a:rPr lang="en-US" dirty="0"/>
                        <a:t>1%</a:t>
                      </a:r>
                    </a:p>
                  </a:txBody>
                  <a:tcPr/>
                </a:tc>
                <a:tc>
                  <a:txBody>
                    <a:bodyPr/>
                    <a:lstStyle/>
                    <a:p>
                      <a:r>
                        <a:rPr lang="en-US" dirty="0"/>
                        <a:t>98.59%</a:t>
                      </a:r>
                    </a:p>
                  </a:txBody>
                  <a:tcPr/>
                </a:tc>
                <a:tc>
                  <a:txBody>
                    <a:bodyPr/>
                    <a:lstStyle/>
                    <a:p>
                      <a:r>
                        <a:rPr lang="en-US" dirty="0"/>
                        <a:t>20.00%</a:t>
                      </a:r>
                    </a:p>
                  </a:txBody>
                  <a:tcPr/>
                </a:tc>
                <a:tc>
                  <a:txBody>
                    <a:bodyPr/>
                    <a:lstStyle/>
                    <a:p>
                      <a:r>
                        <a:rPr lang="en-US" dirty="0"/>
                        <a:t>100%</a:t>
                      </a:r>
                    </a:p>
                  </a:txBody>
                  <a:tcPr/>
                </a:tc>
                <a:tc>
                  <a:txBody>
                    <a:bodyPr/>
                    <a:lstStyle/>
                    <a:p>
                      <a:r>
                        <a:rPr lang="en-US" dirty="0"/>
                        <a:t>33.33%</a:t>
                      </a:r>
                    </a:p>
                  </a:txBody>
                  <a:tcPr/>
                </a:tc>
                <a:extLst>
                  <a:ext uri="{0D108BD9-81ED-4DB2-BD59-A6C34878D82A}">
                    <a16:rowId xmlns:a16="http://schemas.microsoft.com/office/drawing/2014/main" val="2049093799"/>
                  </a:ext>
                </a:extLst>
              </a:tr>
              <a:tr h="415914">
                <a:tc>
                  <a:txBody>
                    <a:bodyPr/>
                    <a:lstStyle/>
                    <a:p>
                      <a:r>
                        <a:rPr lang="en-US" dirty="0"/>
                        <a:t>3%</a:t>
                      </a:r>
                    </a:p>
                  </a:txBody>
                  <a:tcPr/>
                </a:tc>
                <a:tc>
                  <a:txBody>
                    <a:bodyPr/>
                    <a:lstStyle/>
                    <a:p>
                      <a:r>
                        <a:rPr lang="en-US" dirty="0"/>
                        <a:t>99.65%</a:t>
                      </a:r>
                    </a:p>
                  </a:txBody>
                  <a:tcPr/>
                </a:tc>
                <a:tc>
                  <a:txBody>
                    <a:bodyPr/>
                    <a:lstStyle/>
                    <a:p>
                      <a:r>
                        <a:rPr lang="en-US" dirty="0"/>
                        <a:t>90.91%</a:t>
                      </a:r>
                    </a:p>
                  </a:txBody>
                  <a:tcPr/>
                </a:tc>
                <a:tc>
                  <a:txBody>
                    <a:bodyPr/>
                    <a:lstStyle/>
                    <a:p>
                      <a:r>
                        <a:rPr lang="en-US" dirty="0"/>
                        <a:t>100%</a:t>
                      </a:r>
                    </a:p>
                  </a:txBody>
                  <a:tcPr/>
                </a:tc>
                <a:tc>
                  <a:txBody>
                    <a:bodyPr/>
                    <a:lstStyle/>
                    <a:p>
                      <a:r>
                        <a:rPr lang="en-US" dirty="0"/>
                        <a:t>95.24%</a:t>
                      </a:r>
                    </a:p>
                  </a:txBody>
                  <a:tcPr/>
                </a:tc>
                <a:extLst>
                  <a:ext uri="{0D108BD9-81ED-4DB2-BD59-A6C34878D82A}">
                    <a16:rowId xmlns:a16="http://schemas.microsoft.com/office/drawing/2014/main" val="3385193331"/>
                  </a:ext>
                </a:extLst>
              </a:tr>
              <a:tr h="415914">
                <a:tc>
                  <a:txBody>
                    <a:bodyPr/>
                    <a:lstStyle/>
                    <a:p>
                      <a:r>
                        <a:rPr lang="en-US" dirty="0"/>
                        <a:t>5%</a:t>
                      </a:r>
                    </a:p>
                  </a:txBody>
                  <a:tcPr/>
                </a:tc>
                <a:tc>
                  <a:txBody>
                    <a:bodyPr/>
                    <a:lstStyle/>
                    <a:p>
                      <a:r>
                        <a:rPr lang="en-US" dirty="0"/>
                        <a:t>98.98%</a:t>
                      </a:r>
                    </a:p>
                  </a:txBody>
                  <a:tcPr/>
                </a:tc>
                <a:tc>
                  <a:txBody>
                    <a:bodyPr/>
                    <a:lstStyle/>
                    <a:p>
                      <a:r>
                        <a:rPr lang="en-US" dirty="0"/>
                        <a:t>86.36%</a:t>
                      </a:r>
                    </a:p>
                  </a:txBody>
                  <a:tcPr/>
                </a:tc>
                <a:tc>
                  <a:txBody>
                    <a:bodyPr/>
                    <a:lstStyle/>
                    <a:p>
                      <a:r>
                        <a:rPr lang="en-US" dirty="0"/>
                        <a:t>100%</a:t>
                      </a:r>
                    </a:p>
                  </a:txBody>
                  <a:tcPr/>
                </a:tc>
                <a:tc>
                  <a:txBody>
                    <a:bodyPr/>
                    <a:lstStyle/>
                    <a:p>
                      <a:r>
                        <a:rPr lang="en-US" dirty="0"/>
                        <a:t>92.68%</a:t>
                      </a:r>
                    </a:p>
                  </a:txBody>
                  <a:tcPr/>
                </a:tc>
                <a:extLst>
                  <a:ext uri="{0D108BD9-81ED-4DB2-BD59-A6C34878D82A}">
                    <a16:rowId xmlns:a16="http://schemas.microsoft.com/office/drawing/2014/main" val="2532372714"/>
                  </a:ext>
                </a:extLst>
              </a:tr>
              <a:tr h="415914">
                <a:tc>
                  <a:txBody>
                    <a:bodyPr/>
                    <a:lstStyle/>
                    <a:p>
                      <a:r>
                        <a:rPr lang="en-US" dirty="0"/>
                        <a:t>7%</a:t>
                      </a:r>
                    </a:p>
                  </a:txBody>
                  <a:tcPr/>
                </a:tc>
                <a:tc>
                  <a:txBody>
                    <a:bodyPr/>
                    <a:lstStyle/>
                    <a:p>
                      <a:r>
                        <a:rPr lang="en-US" dirty="0"/>
                        <a:t>98.66%</a:t>
                      </a:r>
                    </a:p>
                  </a:txBody>
                  <a:tcPr/>
                </a:tc>
                <a:tc>
                  <a:txBody>
                    <a:bodyPr/>
                    <a:lstStyle/>
                    <a:p>
                      <a:r>
                        <a:rPr lang="en-US" dirty="0"/>
                        <a:t>82.61%</a:t>
                      </a:r>
                    </a:p>
                  </a:txBody>
                  <a:tcPr/>
                </a:tc>
                <a:tc>
                  <a:txBody>
                    <a:bodyPr/>
                    <a:lstStyle/>
                    <a:p>
                      <a:r>
                        <a:rPr lang="en-US" dirty="0"/>
                        <a:t>100%</a:t>
                      </a:r>
                    </a:p>
                  </a:txBody>
                  <a:tcPr/>
                </a:tc>
                <a:tc>
                  <a:txBody>
                    <a:bodyPr/>
                    <a:lstStyle/>
                    <a:p>
                      <a:r>
                        <a:rPr lang="en-US" dirty="0"/>
                        <a:t>90.48%</a:t>
                      </a:r>
                    </a:p>
                  </a:txBody>
                  <a:tcPr/>
                </a:tc>
                <a:extLst>
                  <a:ext uri="{0D108BD9-81ED-4DB2-BD59-A6C34878D82A}">
                    <a16:rowId xmlns:a16="http://schemas.microsoft.com/office/drawing/2014/main" val="1452132866"/>
                  </a:ext>
                </a:extLst>
              </a:tr>
            </a:tbl>
          </a:graphicData>
        </a:graphic>
      </p:graphicFrame>
      <p:sp>
        <p:nvSpPr>
          <p:cNvPr id="5" name="TextBox 4">
            <a:extLst>
              <a:ext uri="{FF2B5EF4-FFF2-40B4-BE49-F238E27FC236}">
                <a16:creationId xmlns:a16="http://schemas.microsoft.com/office/drawing/2014/main" id="{4A432B87-79CA-3B8D-F9CF-8F385AD84AEF}"/>
              </a:ext>
            </a:extLst>
          </p:cNvPr>
          <p:cNvSpPr txBox="1"/>
          <p:nvPr/>
        </p:nvSpPr>
        <p:spPr>
          <a:xfrm>
            <a:off x="1148079" y="5283200"/>
            <a:ext cx="9997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t>
            </a:r>
            <a:r>
              <a:rPr lang="en-US" b="1" dirty="0">
                <a:ea typeface="+mn-lt"/>
                <a:cs typeface="+mn-lt"/>
              </a:rPr>
              <a:t>Random Forest Classifier</a:t>
            </a:r>
            <a:r>
              <a:rPr lang="en-US" dirty="0">
                <a:ea typeface="+mn-lt"/>
                <a:cs typeface="+mn-lt"/>
              </a:rPr>
              <a:t> achieved a peak accuracy of </a:t>
            </a:r>
            <a:r>
              <a:rPr lang="en-US" b="1" dirty="0">
                <a:ea typeface="+mn-lt"/>
                <a:cs typeface="+mn-lt"/>
              </a:rPr>
              <a:t>99.65% (3% intrusion rate)</a:t>
            </a:r>
            <a:r>
              <a:rPr lang="en-US" dirty="0">
                <a:ea typeface="+mn-lt"/>
                <a:cs typeface="+mn-lt"/>
              </a:rPr>
              <a:t> and maintained a perfect </a:t>
            </a:r>
            <a:r>
              <a:rPr lang="en-US" b="1" dirty="0">
                <a:ea typeface="+mn-lt"/>
                <a:cs typeface="+mn-lt"/>
              </a:rPr>
              <a:t>100% recall</a:t>
            </a:r>
            <a:r>
              <a:rPr lang="en-US" dirty="0">
                <a:ea typeface="+mn-lt"/>
                <a:cs typeface="+mn-lt"/>
              </a:rPr>
              <a:t> across all cases, ensuring no anomalies were missed.</a:t>
            </a:r>
            <a:endParaRPr lang="en-US" dirty="0"/>
          </a:p>
        </p:txBody>
      </p:sp>
    </p:spTree>
    <p:extLst>
      <p:ext uri="{BB962C8B-B14F-4D97-AF65-F5344CB8AC3E}">
        <p14:creationId xmlns:p14="http://schemas.microsoft.com/office/powerpoint/2010/main" val="3762516483"/>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1D8D6-8849-400B-8BC9-21D401C7DD0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3.xml><?xml version="1.0" encoding="utf-8"?>
<ds:datastoreItem xmlns:ds="http://schemas.openxmlformats.org/officeDocument/2006/customXml" ds:itemID="{C9A734A7-6096-47AA-9737-CDF62701A00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{498B2B70-977F-4FBA-B2DD-8F6C7E448F30}tf67061901_win32</Template>
  <TotalTime>387</TotalTime>
  <Words>1549</Words>
  <Application>Microsoft Office PowerPoint</Application>
  <PresentationFormat>Widescreen</PresentationFormat>
  <Paragraphs>126</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Courier New</vt:lpstr>
      <vt:lpstr>Daytona Condensed Light</vt:lpstr>
      <vt:lpstr>Posterama</vt:lpstr>
      <vt:lpstr>Times New Roman</vt:lpstr>
      <vt:lpstr>Wingdings</vt:lpstr>
      <vt:lpstr>Custom</vt:lpstr>
      <vt:lpstr>coral dev board implementation FOR  ANOMALY DETECTION  [IN DNP3 SCADA SYSTEMS IN SMART GRIDS] </vt:lpstr>
      <vt:lpstr>INTRODUCTION TO DNP3 IN SCADA</vt:lpstr>
      <vt:lpstr> dataset overview</vt:lpstr>
      <vt:lpstr>LITERATURE REVIEW</vt:lpstr>
      <vt:lpstr>PROPOSED INTRUSION DETECTION SYSTEM - 1</vt:lpstr>
      <vt:lpstr>PROPOSED INTRUSION DETECTION SYSTEM -2</vt:lpstr>
      <vt:lpstr>PowerPoint Presentation</vt:lpstr>
      <vt:lpstr>Random forest architecture</vt:lpstr>
      <vt:lpstr>SOFTWARE RESULTS</vt:lpstr>
      <vt:lpstr> Challenges of Software-based RFCs </vt:lpstr>
      <vt:lpstr>What is a coral dev board?</vt:lpstr>
      <vt:lpstr>WHY CORAL DEV BOARD? </vt:lpstr>
      <vt:lpstr>PowerPoint Presentation</vt:lpstr>
      <vt:lpstr> FUTURE ENHANCEMENTS</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HARISH</dc:creator>
  <cp:lastModifiedBy>Jyothsna Vaasudevan</cp:lastModifiedBy>
  <cp:revision>262</cp:revision>
  <dcterms:created xsi:type="dcterms:W3CDTF">2025-02-08T03:45:58Z</dcterms:created>
  <dcterms:modified xsi:type="dcterms:W3CDTF">2025-04-16T16:17:13Z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